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60" r:id="rId4"/>
    <p:sldId id="256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72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44DB-7BCD-4065-9852-9C038ABB5112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75C-9DD2-436F-A22A-A297A5812E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7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44DB-7BCD-4065-9852-9C038ABB5112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75C-9DD2-436F-A22A-A297A5812E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38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44DB-7BCD-4065-9852-9C038ABB5112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75C-9DD2-436F-A22A-A297A5812E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677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44DB-7BCD-4065-9852-9C038ABB5112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75C-9DD2-436F-A22A-A297A5812E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970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44DB-7BCD-4065-9852-9C038ABB5112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75C-9DD2-436F-A22A-A297A5812E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43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44DB-7BCD-4065-9852-9C038ABB5112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75C-9DD2-436F-A22A-A297A5812E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89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44DB-7BCD-4065-9852-9C038ABB5112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75C-9DD2-436F-A22A-A297A5812E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861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44DB-7BCD-4065-9852-9C038ABB5112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75C-9DD2-436F-A22A-A297A5812E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894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44DB-7BCD-4065-9852-9C038ABB5112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75C-9DD2-436F-A22A-A297A5812E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623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44DB-7BCD-4065-9852-9C038ABB5112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75C-9DD2-436F-A22A-A297A5812E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04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44DB-7BCD-4065-9852-9C038ABB5112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F75C-9DD2-436F-A22A-A297A5812E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917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744DB-7BCD-4065-9852-9C038ABB5112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AF75C-9DD2-436F-A22A-A297A5812E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443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80160" y="0"/>
            <a:ext cx="9702266" cy="13186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oneTexte 4"/>
          <p:cNvSpPr txBox="1"/>
          <p:nvPr/>
        </p:nvSpPr>
        <p:spPr>
          <a:xfrm>
            <a:off x="4340993" y="296597"/>
            <a:ext cx="4379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/>
              <a:t>Model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280160" y="1355378"/>
            <a:ext cx="9702266" cy="31973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1559293" y="1469095"/>
            <a:ext cx="762320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err="1" smtClean="0"/>
              <a:t>TabWidget</a:t>
            </a:r>
            <a:r>
              <a:rPr lang="fr-FR" sz="4000" dirty="0"/>
              <a:t> </a:t>
            </a:r>
            <a:r>
              <a:rPr lang="fr-FR" sz="4000" dirty="0" err="1" smtClean="0"/>
              <a:t>with</a:t>
            </a:r>
            <a:r>
              <a:rPr lang="fr-FR" sz="4000" dirty="0" smtClean="0"/>
              <a:t> the </a:t>
            </a:r>
            <a:r>
              <a:rPr lang="fr-FR" sz="4000" dirty="0" err="1" smtClean="0"/>
              <a:t>following</a:t>
            </a:r>
            <a:r>
              <a:rPr lang="fr-FR" sz="4000" dirty="0" smtClean="0"/>
              <a:t> </a:t>
            </a:r>
            <a:r>
              <a:rPr lang="fr-FR" sz="4000" dirty="0" err="1" smtClean="0"/>
              <a:t>tabs</a:t>
            </a:r>
            <a:r>
              <a:rPr lang="fr-FR" sz="4000" dirty="0" smtClean="0"/>
              <a:t>:</a:t>
            </a:r>
          </a:p>
          <a:p>
            <a:r>
              <a:rPr lang="fr-FR" sz="4000" dirty="0"/>
              <a:t> </a:t>
            </a:r>
            <a:r>
              <a:rPr lang="fr-FR" sz="4000" dirty="0" smtClean="0"/>
              <a:t>  - Inputs</a:t>
            </a:r>
          </a:p>
          <a:p>
            <a:r>
              <a:rPr lang="fr-FR" sz="4000" dirty="0"/>
              <a:t> </a:t>
            </a:r>
            <a:r>
              <a:rPr lang="fr-FR" sz="4000" dirty="0" smtClean="0"/>
              <a:t>  - </a:t>
            </a:r>
            <a:r>
              <a:rPr lang="fr-FR" sz="4000" dirty="0" err="1" smtClean="0"/>
              <a:t>Output_fastpiezo</a:t>
            </a:r>
            <a:endParaRPr lang="fr-FR" sz="4000" dirty="0"/>
          </a:p>
          <a:p>
            <a:r>
              <a:rPr lang="fr-FR" sz="4000" dirty="0" smtClean="0"/>
              <a:t>   - </a:t>
            </a:r>
            <a:r>
              <a:rPr lang="fr-FR" sz="4000" dirty="0" err="1" smtClean="0"/>
              <a:t>Output_slowpiezo</a:t>
            </a:r>
            <a:endParaRPr lang="fr-FR" sz="4000" dirty="0" smtClean="0"/>
          </a:p>
          <a:p>
            <a:r>
              <a:rPr lang="fr-FR" sz="4000" dirty="0"/>
              <a:t> </a:t>
            </a:r>
            <a:r>
              <a:rPr lang="fr-FR" sz="4000" dirty="0" smtClean="0"/>
              <a:t>  - …</a:t>
            </a:r>
            <a:endParaRPr lang="en-US" sz="4000" dirty="0"/>
          </a:p>
        </p:txBody>
      </p:sp>
      <p:sp>
        <p:nvSpPr>
          <p:cNvPr id="8" name="Rectangle 7"/>
          <p:cNvSpPr/>
          <p:nvPr/>
        </p:nvSpPr>
        <p:spPr>
          <a:xfrm>
            <a:off x="1280160" y="4628147"/>
            <a:ext cx="9702266" cy="7189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ZoneTexte 8"/>
          <p:cNvSpPr txBox="1"/>
          <p:nvPr/>
        </p:nvSpPr>
        <p:spPr>
          <a:xfrm>
            <a:off x="1280160" y="4589468"/>
            <a:ext cx="4379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err="1" smtClean="0"/>
              <a:t>Sequences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280160" y="5435732"/>
            <a:ext cx="9702266" cy="7189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0"/>
          <p:cNvSpPr txBox="1"/>
          <p:nvPr/>
        </p:nvSpPr>
        <p:spPr>
          <a:xfrm>
            <a:off x="1280160" y="5397053"/>
            <a:ext cx="4379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err="1" smtClean="0"/>
              <a:t>Lockbox</a:t>
            </a:r>
            <a:r>
              <a:rPr lang="fr-FR" sz="4000" dirty="0" smtClean="0"/>
              <a:t> Control</a:t>
            </a:r>
            <a:endParaRPr lang="en-US" dirty="0"/>
          </a:p>
        </p:txBody>
      </p:sp>
      <p:sp>
        <p:nvSpPr>
          <p:cNvPr id="2" name="ZoneTexte 1"/>
          <p:cNvSpPr txBox="1"/>
          <p:nvPr/>
        </p:nvSpPr>
        <p:spPr>
          <a:xfrm>
            <a:off x="115503" y="6554804"/>
            <a:ext cx="5043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See</a:t>
            </a:r>
            <a:r>
              <a:rPr lang="fr-FR" dirty="0" smtClean="0"/>
              <a:t> </a:t>
            </a:r>
            <a:r>
              <a:rPr lang="fr-FR" dirty="0" err="1" smtClean="0"/>
              <a:t>next</a:t>
            </a:r>
            <a:r>
              <a:rPr lang="fr-FR" dirty="0" smtClean="0"/>
              <a:t> slides for a description of the </a:t>
            </a:r>
            <a:r>
              <a:rPr lang="fr-FR" dirty="0" err="1" smtClean="0"/>
              <a:t>elements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136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061400" y="106592"/>
            <a:ext cx="1084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Model: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902200" y="187168"/>
            <a:ext cx="1337912" cy="2117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" name="Rectangle 6"/>
          <p:cNvSpPr/>
          <p:nvPr/>
        </p:nvSpPr>
        <p:spPr>
          <a:xfrm>
            <a:off x="1309036" y="519526"/>
            <a:ext cx="9471259" cy="982015"/>
          </a:xfrm>
          <a:prstGeom prst="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ZoneTexte 7"/>
          <p:cNvSpPr txBox="1"/>
          <p:nvPr/>
        </p:nvSpPr>
        <p:spPr>
          <a:xfrm>
            <a:off x="1309036" y="596526"/>
            <a:ext cx="2271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Laser </a:t>
            </a:r>
            <a:r>
              <a:rPr lang="fr-FR" sz="1400" dirty="0" err="1" smtClean="0"/>
              <a:t>wavelength</a:t>
            </a: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1460160" y="976204"/>
            <a:ext cx="1337912" cy="2117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ZoneTexte 11"/>
          <p:cNvSpPr txBox="1"/>
          <p:nvPr/>
        </p:nvSpPr>
        <p:spPr>
          <a:xfrm>
            <a:off x="3059231" y="594922"/>
            <a:ext cx="2271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Cavity</a:t>
            </a:r>
            <a:r>
              <a:rPr lang="fr-FR" sz="1400" dirty="0" smtClean="0"/>
              <a:t> </a:t>
            </a:r>
            <a:r>
              <a:rPr lang="fr-FR" sz="1400" dirty="0"/>
              <a:t>f</a:t>
            </a:r>
            <a:r>
              <a:rPr lang="fr-FR" sz="1400" dirty="0" smtClean="0"/>
              <a:t>inesse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3210355" y="974600"/>
            <a:ext cx="1337912" cy="2117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" name="ZoneTexte 13"/>
          <p:cNvSpPr txBox="1"/>
          <p:nvPr/>
        </p:nvSpPr>
        <p:spPr>
          <a:xfrm>
            <a:off x="4831882" y="902699"/>
            <a:ext cx="293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…</a:t>
            </a:r>
            <a:endParaRPr lang="en-US" dirty="0"/>
          </a:p>
        </p:txBody>
      </p:sp>
      <p:sp>
        <p:nvSpPr>
          <p:cNvPr id="15" name="ZoneTexte 14"/>
          <p:cNvSpPr txBox="1"/>
          <p:nvPr/>
        </p:nvSpPr>
        <p:spPr>
          <a:xfrm>
            <a:off x="2902200" y="106592"/>
            <a:ext cx="1337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FPM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032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ZoneTexte 103"/>
          <p:cNvSpPr txBox="1"/>
          <p:nvPr/>
        </p:nvSpPr>
        <p:spPr>
          <a:xfrm>
            <a:off x="1309036" y="68091"/>
            <a:ext cx="1084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Inputs: </a:t>
            </a:r>
            <a:endParaRPr lang="en-US" dirty="0"/>
          </a:p>
        </p:txBody>
      </p:sp>
      <p:sp>
        <p:nvSpPr>
          <p:cNvPr id="106" name="Rectangle 105"/>
          <p:cNvSpPr/>
          <p:nvPr/>
        </p:nvSpPr>
        <p:spPr>
          <a:xfrm>
            <a:off x="1309036" y="519526"/>
            <a:ext cx="1802663" cy="2993695"/>
          </a:xfrm>
          <a:prstGeom prst="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ZoneTexte 107"/>
          <p:cNvSpPr txBox="1"/>
          <p:nvPr/>
        </p:nvSpPr>
        <p:spPr>
          <a:xfrm>
            <a:off x="1384336" y="355319"/>
            <a:ext cx="23791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Reflection</a:t>
            </a:r>
            <a:r>
              <a:rPr lang="fr-FR" sz="1400" dirty="0"/>
              <a:t> </a:t>
            </a:r>
            <a:r>
              <a:rPr lang="fr-FR" sz="1400" dirty="0" smtClean="0"/>
              <a:t>(FPM)</a:t>
            </a:r>
            <a:endParaRPr lang="en-US" sz="1400" dirty="0"/>
          </a:p>
        </p:txBody>
      </p:sp>
      <p:sp>
        <p:nvSpPr>
          <p:cNvPr id="109" name="Rectangle 108"/>
          <p:cNvSpPr/>
          <p:nvPr/>
        </p:nvSpPr>
        <p:spPr>
          <a:xfrm>
            <a:off x="5303149" y="519526"/>
            <a:ext cx="1145778" cy="2993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ZoneTexte 109"/>
          <p:cNvSpPr txBox="1"/>
          <p:nvPr/>
        </p:nvSpPr>
        <p:spPr>
          <a:xfrm>
            <a:off x="5312403" y="1273147"/>
            <a:ext cx="1559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Add</a:t>
            </a:r>
            <a:r>
              <a:rPr lang="fr-FR" dirty="0" smtClean="0"/>
              <a:t> input</a:t>
            </a:r>
            <a:endParaRPr lang="en-US" dirty="0"/>
          </a:p>
        </p:txBody>
      </p:sp>
      <p:sp>
        <p:nvSpPr>
          <p:cNvPr id="111" name="Rectangle 110"/>
          <p:cNvSpPr/>
          <p:nvPr/>
        </p:nvSpPr>
        <p:spPr>
          <a:xfrm>
            <a:off x="2143400" y="87341"/>
            <a:ext cx="1437198" cy="2872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ZoneTexte 111"/>
          <p:cNvSpPr txBox="1"/>
          <p:nvPr/>
        </p:nvSpPr>
        <p:spPr>
          <a:xfrm>
            <a:off x="2143400" y="58466"/>
            <a:ext cx="1446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Calibrate</a:t>
            </a:r>
            <a:r>
              <a:rPr lang="fr-FR" dirty="0" smtClean="0"/>
              <a:t> all</a:t>
            </a:r>
            <a:endParaRPr lang="en-US" dirty="0"/>
          </a:p>
        </p:txBody>
      </p:sp>
      <p:sp>
        <p:nvSpPr>
          <p:cNvPr id="114" name="ZoneTexte 113"/>
          <p:cNvSpPr txBox="1"/>
          <p:nvPr/>
        </p:nvSpPr>
        <p:spPr>
          <a:xfrm>
            <a:off x="1440681" y="1144840"/>
            <a:ext cx="6658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DC-gain</a:t>
            </a:r>
            <a:endParaRPr lang="en-US" sz="1200" dirty="0"/>
          </a:p>
        </p:txBody>
      </p:sp>
      <p:sp>
        <p:nvSpPr>
          <p:cNvPr id="115" name="Rectangle 114"/>
          <p:cNvSpPr/>
          <p:nvPr/>
        </p:nvSpPr>
        <p:spPr>
          <a:xfrm>
            <a:off x="1492675" y="1421217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6" name="ZoneTexte 115"/>
          <p:cNvSpPr txBox="1"/>
          <p:nvPr/>
        </p:nvSpPr>
        <p:spPr>
          <a:xfrm>
            <a:off x="2272687" y="1354805"/>
            <a:ext cx="83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V/*Unit*</a:t>
            </a:r>
            <a:endParaRPr lang="en-US" sz="1400" dirty="0"/>
          </a:p>
        </p:txBody>
      </p:sp>
      <p:sp>
        <p:nvSpPr>
          <p:cNvPr id="119" name="ZoneTexte 118"/>
          <p:cNvSpPr txBox="1"/>
          <p:nvPr/>
        </p:nvSpPr>
        <p:spPr>
          <a:xfrm>
            <a:off x="1421428" y="661797"/>
            <a:ext cx="10010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channel</a:t>
            </a:r>
            <a:endParaRPr lang="en-US" dirty="0"/>
          </a:p>
        </p:txBody>
      </p:sp>
      <p:sp>
        <p:nvSpPr>
          <p:cNvPr id="120" name="Rectangle 119"/>
          <p:cNvSpPr/>
          <p:nvPr/>
        </p:nvSpPr>
        <p:spPr>
          <a:xfrm>
            <a:off x="1473422" y="940855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1" name="Rectangle 120"/>
          <p:cNvSpPr/>
          <p:nvPr/>
        </p:nvSpPr>
        <p:spPr>
          <a:xfrm>
            <a:off x="1421428" y="3087281"/>
            <a:ext cx="1602219" cy="3257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ZoneTexte 121"/>
          <p:cNvSpPr txBox="1"/>
          <p:nvPr/>
        </p:nvSpPr>
        <p:spPr>
          <a:xfrm>
            <a:off x="1658355" y="3079039"/>
            <a:ext cx="1446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Calibrate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3224091" y="519526"/>
            <a:ext cx="1802663" cy="2993695"/>
          </a:xfrm>
          <a:prstGeom prst="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ZoneTexte 21"/>
          <p:cNvSpPr txBox="1"/>
          <p:nvPr/>
        </p:nvSpPr>
        <p:spPr>
          <a:xfrm>
            <a:off x="3299391" y="355319"/>
            <a:ext cx="23791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PDH (FPM)</a:t>
            </a:r>
            <a:endParaRPr lang="en-US" sz="1400" dirty="0"/>
          </a:p>
        </p:txBody>
      </p:sp>
      <p:sp>
        <p:nvSpPr>
          <p:cNvPr id="23" name="ZoneTexte 22"/>
          <p:cNvSpPr txBox="1"/>
          <p:nvPr/>
        </p:nvSpPr>
        <p:spPr>
          <a:xfrm>
            <a:off x="3355736" y="1144840"/>
            <a:ext cx="6658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DC-gain</a:t>
            </a:r>
            <a:endParaRPr lang="en-US" sz="1200" dirty="0"/>
          </a:p>
        </p:txBody>
      </p:sp>
      <p:sp>
        <p:nvSpPr>
          <p:cNvPr id="24" name="Rectangle 23"/>
          <p:cNvSpPr/>
          <p:nvPr/>
        </p:nvSpPr>
        <p:spPr>
          <a:xfrm>
            <a:off x="3407730" y="1421217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5" name="ZoneTexte 24"/>
          <p:cNvSpPr txBox="1"/>
          <p:nvPr/>
        </p:nvSpPr>
        <p:spPr>
          <a:xfrm>
            <a:off x="4187742" y="1354805"/>
            <a:ext cx="83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V/*Unit*</a:t>
            </a:r>
            <a:endParaRPr lang="en-US" sz="1400" dirty="0"/>
          </a:p>
        </p:txBody>
      </p:sp>
      <p:sp>
        <p:nvSpPr>
          <p:cNvPr id="26" name="ZoneTexte 25"/>
          <p:cNvSpPr txBox="1"/>
          <p:nvPr/>
        </p:nvSpPr>
        <p:spPr>
          <a:xfrm>
            <a:off x="3336483" y="661797"/>
            <a:ext cx="10010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channel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3388477" y="940855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8" name="Rectangle 27"/>
          <p:cNvSpPr/>
          <p:nvPr/>
        </p:nvSpPr>
        <p:spPr>
          <a:xfrm>
            <a:off x="3336483" y="3102780"/>
            <a:ext cx="1602219" cy="3257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ZoneTexte 28"/>
          <p:cNvSpPr txBox="1"/>
          <p:nvPr/>
        </p:nvSpPr>
        <p:spPr>
          <a:xfrm>
            <a:off x="3573410" y="3094538"/>
            <a:ext cx="1446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Calibrate</a:t>
            </a:r>
            <a:endParaRPr lang="en-US" dirty="0"/>
          </a:p>
        </p:txBody>
      </p:sp>
      <p:sp>
        <p:nvSpPr>
          <p:cNvPr id="30" name="ZoneTexte 29"/>
          <p:cNvSpPr txBox="1"/>
          <p:nvPr/>
        </p:nvSpPr>
        <p:spPr>
          <a:xfrm>
            <a:off x="3366111" y="1643747"/>
            <a:ext cx="10010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freq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3418105" y="1922805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2" name="ZoneTexte 31"/>
          <p:cNvSpPr txBox="1"/>
          <p:nvPr/>
        </p:nvSpPr>
        <p:spPr>
          <a:xfrm>
            <a:off x="3380643" y="2131634"/>
            <a:ext cx="10010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amplitude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3432637" y="2410692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4" name="ZoneTexte 33"/>
          <p:cNvSpPr txBox="1"/>
          <p:nvPr/>
        </p:nvSpPr>
        <p:spPr>
          <a:xfrm>
            <a:off x="3407344" y="2561904"/>
            <a:ext cx="10010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Phase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3459338" y="2840962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888535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75444" y="8701"/>
            <a:ext cx="3680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Outputs</a:t>
            </a:r>
            <a:endParaRPr lang="en-US" dirty="0"/>
          </a:p>
        </p:txBody>
      </p:sp>
      <p:sp>
        <p:nvSpPr>
          <p:cNvPr id="5" name="Ellipse 4"/>
          <p:cNvSpPr/>
          <p:nvPr/>
        </p:nvSpPr>
        <p:spPr>
          <a:xfrm>
            <a:off x="6697409" y="629214"/>
            <a:ext cx="149957" cy="1499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" name="ZoneTexte 5"/>
          <p:cNvSpPr txBox="1"/>
          <p:nvPr/>
        </p:nvSpPr>
        <p:spPr>
          <a:xfrm>
            <a:off x="6847366" y="519526"/>
            <a:ext cx="2126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Manual</a:t>
            </a:r>
            <a:r>
              <a:rPr lang="fr-FR" sz="1400" dirty="0" smtClean="0"/>
              <a:t> design</a:t>
            </a:r>
            <a:endParaRPr lang="en-US" sz="1400" dirty="0"/>
          </a:p>
        </p:txBody>
      </p:sp>
      <p:sp>
        <p:nvSpPr>
          <p:cNvPr id="7" name="Ellipse 6"/>
          <p:cNvSpPr/>
          <p:nvPr/>
        </p:nvSpPr>
        <p:spPr>
          <a:xfrm>
            <a:off x="9573574" y="588945"/>
            <a:ext cx="149957" cy="14995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" name="ZoneTexte 7"/>
          <p:cNvSpPr txBox="1"/>
          <p:nvPr/>
        </p:nvSpPr>
        <p:spPr>
          <a:xfrm>
            <a:off x="9790912" y="488881"/>
            <a:ext cx="3228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Assisted</a:t>
            </a:r>
            <a:r>
              <a:rPr lang="fr-FR" sz="1400" dirty="0" smtClean="0"/>
              <a:t> design</a:t>
            </a:r>
            <a:endParaRPr lang="en-US" sz="1400" dirty="0"/>
          </a:p>
        </p:txBody>
      </p:sp>
      <p:sp>
        <p:nvSpPr>
          <p:cNvPr id="15" name="ZoneTexte 14"/>
          <p:cNvSpPr txBox="1"/>
          <p:nvPr/>
        </p:nvSpPr>
        <p:spPr>
          <a:xfrm>
            <a:off x="9581177" y="1674544"/>
            <a:ext cx="2028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Desired</a:t>
            </a:r>
            <a:r>
              <a:rPr lang="fr-FR" sz="1400" dirty="0" smtClean="0"/>
              <a:t> </a:t>
            </a:r>
            <a:r>
              <a:rPr lang="fr-FR" sz="1400" dirty="0" err="1" smtClean="0"/>
              <a:t>unity</a:t>
            </a:r>
            <a:r>
              <a:rPr lang="fr-FR" sz="1400" dirty="0" smtClean="0"/>
              <a:t>-gain </a:t>
            </a:r>
            <a:r>
              <a:rPr lang="fr-FR" sz="1400" dirty="0" err="1" smtClean="0"/>
              <a:t>frequency</a:t>
            </a:r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9654406" y="2242170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8" name="ZoneTexte 17"/>
          <p:cNvSpPr txBox="1"/>
          <p:nvPr/>
        </p:nvSpPr>
        <p:spPr>
          <a:xfrm>
            <a:off x="10478495" y="2148944"/>
            <a:ext cx="1260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Hz</a:t>
            </a:r>
            <a:endParaRPr lang="en-US" sz="1400" dirty="0"/>
          </a:p>
        </p:txBody>
      </p:sp>
      <p:sp>
        <p:nvSpPr>
          <p:cNvPr id="21" name="ZoneTexte 20"/>
          <p:cNvSpPr txBox="1"/>
          <p:nvPr/>
        </p:nvSpPr>
        <p:spPr>
          <a:xfrm>
            <a:off x="9212203" y="1041882"/>
            <a:ext cx="1260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Hz</a:t>
            </a:r>
            <a:endParaRPr lang="en-US" sz="1400" dirty="0"/>
          </a:p>
        </p:txBody>
      </p:sp>
      <p:sp>
        <p:nvSpPr>
          <p:cNvPr id="22" name="ZoneTexte 21"/>
          <p:cNvSpPr txBox="1"/>
          <p:nvPr/>
        </p:nvSpPr>
        <p:spPr>
          <a:xfrm>
            <a:off x="9211649" y="1338835"/>
            <a:ext cx="1260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Hz</a:t>
            </a:r>
            <a:endParaRPr lang="en-US" sz="1400" dirty="0"/>
          </a:p>
        </p:txBody>
      </p:sp>
      <p:sp>
        <p:nvSpPr>
          <p:cNvPr id="23" name="ZoneTexte 22"/>
          <p:cNvSpPr txBox="1"/>
          <p:nvPr/>
        </p:nvSpPr>
        <p:spPr>
          <a:xfrm>
            <a:off x="6517832" y="808043"/>
            <a:ext cx="1288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</a:t>
            </a:r>
            <a:endParaRPr lang="en-US" sz="1400" dirty="0"/>
          </a:p>
        </p:txBody>
      </p:sp>
      <p:sp>
        <p:nvSpPr>
          <p:cNvPr id="24" name="Rectangle 23"/>
          <p:cNvSpPr/>
          <p:nvPr/>
        </p:nvSpPr>
        <p:spPr>
          <a:xfrm>
            <a:off x="6787428" y="858423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5" name="ZoneTexte 24"/>
          <p:cNvSpPr txBox="1"/>
          <p:nvPr/>
        </p:nvSpPr>
        <p:spPr>
          <a:xfrm>
            <a:off x="6554251" y="1097281"/>
            <a:ext cx="329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I</a:t>
            </a:r>
            <a:endParaRPr lang="en-US" sz="1400" dirty="0"/>
          </a:p>
        </p:txBody>
      </p:sp>
      <p:sp>
        <p:nvSpPr>
          <p:cNvPr id="26" name="Rectangle 25"/>
          <p:cNvSpPr/>
          <p:nvPr/>
        </p:nvSpPr>
        <p:spPr>
          <a:xfrm>
            <a:off x="6783272" y="1169035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4" name="Rectangle 33"/>
          <p:cNvSpPr/>
          <p:nvPr/>
        </p:nvSpPr>
        <p:spPr>
          <a:xfrm>
            <a:off x="9656156" y="1135788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5" name="Rectangle 34"/>
          <p:cNvSpPr/>
          <p:nvPr/>
        </p:nvSpPr>
        <p:spPr>
          <a:xfrm>
            <a:off x="10915460" y="1135788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6" name="Rectangle 35"/>
          <p:cNvSpPr/>
          <p:nvPr/>
        </p:nvSpPr>
        <p:spPr>
          <a:xfrm>
            <a:off x="9656156" y="1432567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7" name="Rectangle 36"/>
          <p:cNvSpPr/>
          <p:nvPr/>
        </p:nvSpPr>
        <p:spPr>
          <a:xfrm>
            <a:off x="10915460" y="1432567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8" name="ZoneTexte 37"/>
          <p:cNvSpPr txBox="1"/>
          <p:nvPr/>
        </p:nvSpPr>
        <p:spPr>
          <a:xfrm>
            <a:off x="9581177" y="758135"/>
            <a:ext cx="1794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Analog</a:t>
            </a:r>
            <a:r>
              <a:rPr lang="fr-FR" sz="1400" dirty="0" smtClean="0"/>
              <a:t> </a:t>
            </a:r>
            <a:r>
              <a:rPr lang="fr-FR" sz="1400" dirty="0" err="1" smtClean="0"/>
              <a:t>filter</a:t>
            </a:r>
            <a:endParaRPr lang="en-US" sz="1400" dirty="0"/>
          </a:p>
        </p:txBody>
      </p:sp>
      <p:sp>
        <p:nvSpPr>
          <p:cNvPr id="39" name="ZoneTexte 38"/>
          <p:cNvSpPr txBox="1"/>
          <p:nvPr/>
        </p:nvSpPr>
        <p:spPr>
          <a:xfrm>
            <a:off x="10478494" y="1042562"/>
            <a:ext cx="1260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Hz</a:t>
            </a:r>
            <a:endParaRPr lang="en-US" sz="1400" dirty="0"/>
          </a:p>
        </p:txBody>
      </p:sp>
      <p:sp>
        <p:nvSpPr>
          <p:cNvPr id="40" name="ZoneTexte 39"/>
          <p:cNvSpPr txBox="1"/>
          <p:nvPr/>
        </p:nvSpPr>
        <p:spPr>
          <a:xfrm>
            <a:off x="10478494" y="1338835"/>
            <a:ext cx="1260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Hz</a:t>
            </a:r>
            <a:endParaRPr lang="en-US" sz="1400" dirty="0"/>
          </a:p>
        </p:txBody>
      </p:sp>
      <p:sp>
        <p:nvSpPr>
          <p:cNvPr id="41" name="Rectangle 40"/>
          <p:cNvSpPr/>
          <p:nvPr/>
        </p:nvSpPr>
        <p:spPr>
          <a:xfrm>
            <a:off x="6630358" y="2038619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2" name="Rectangle 41"/>
          <p:cNvSpPr/>
          <p:nvPr/>
        </p:nvSpPr>
        <p:spPr>
          <a:xfrm>
            <a:off x="7889662" y="2038619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3" name="Rectangle 42"/>
          <p:cNvSpPr/>
          <p:nvPr/>
        </p:nvSpPr>
        <p:spPr>
          <a:xfrm>
            <a:off x="6630358" y="2335398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4" name="Rectangle 43"/>
          <p:cNvSpPr/>
          <p:nvPr/>
        </p:nvSpPr>
        <p:spPr>
          <a:xfrm>
            <a:off x="7889662" y="2335398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5" name="ZoneTexte 44"/>
          <p:cNvSpPr txBox="1"/>
          <p:nvPr/>
        </p:nvSpPr>
        <p:spPr>
          <a:xfrm>
            <a:off x="6555379" y="1718717"/>
            <a:ext cx="1794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Additional</a:t>
            </a:r>
            <a:r>
              <a:rPr lang="fr-FR" sz="1400" dirty="0" smtClean="0"/>
              <a:t> </a:t>
            </a:r>
            <a:r>
              <a:rPr lang="fr-FR" sz="1400" dirty="0" err="1" smtClean="0"/>
              <a:t>filter</a:t>
            </a:r>
            <a:endParaRPr lang="en-US" sz="1400" dirty="0"/>
          </a:p>
        </p:txBody>
      </p:sp>
      <p:sp>
        <p:nvSpPr>
          <p:cNvPr id="46" name="ZoneTexte 45"/>
          <p:cNvSpPr txBox="1"/>
          <p:nvPr/>
        </p:nvSpPr>
        <p:spPr>
          <a:xfrm>
            <a:off x="7452697" y="1945393"/>
            <a:ext cx="520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Hz</a:t>
            </a:r>
            <a:endParaRPr lang="en-US" sz="1400" dirty="0"/>
          </a:p>
        </p:txBody>
      </p:sp>
      <p:sp>
        <p:nvSpPr>
          <p:cNvPr id="47" name="ZoneTexte 46"/>
          <p:cNvSpPr txBox="1"/>
          <p:nvPr/>
        </p:nvSpPr>
        <p:spPr>
          <a:xfrm>
            <a:off x="7452697" y="2241666"/>
            <a:ext cx="436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Hz</a:t>
            </a:r>
            <a:endParaRPr lang="en-US" sz="1400" dirty="0"/>
          </a:p>
        </p:txBody>
      </p:sp>
      <p:sp>
        <p:nvSpPr>
          <p:cNvPr id="48" name="ZoneTexte 47"/>
          <p:cNvSpPr txBox="1"/>
          <p:nvPr/>
        </p:nvSpPr>
        <p:spPr>
          <a:xfrm>
            <a:off x="8731255" y="1943790"/>
            <a:ext cx="432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Hz</a:t>
            </a:r>
            <a:endParaRPr lang="en-US" sz="1400" dirty="0"/>
          </a:p>
        </p:txBody>
      </p:sp>
      <p:sp>
        <p:nvSpPr>
          <p:cNvPr id="49" name="ZoneTexte 48"/>
          <p:cNvSpPr txBox="1"/>
          <p:nvPr/>
        </p:nvSpPr>
        <p:spPr>
          <a:xfrm>
            <a:off x="8731255" y="2240063"/>
            <a:ext cx="432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Hz</a:t>
            </a:r>
            <a:endParaRPr lang="en-US" sz="1400" dirty="0"/>
          </a:p>
        </p:txBody>
      </p:sp>
      <p:sp>
        <p:nvSpPr>
          <p:cNvPr id="50" name="Rectangle 49"/>
          <p:cNvSpPr/>
          <p:nvPr/>
        </p:nvSpPr>
        <p:spPr>
          <a:xfrm>
            <a:off x="9202035" y="808247"/>
            <a:ext cx="3259586" cy="2293577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2" name="Rectangle 51"/>
          <p:cNvSpPr/>
          <p:nvPr/>
        </p:nvSpPr>
        <p:spPr>
          <a:xfrm>
            <a:off x="1042492" y="3441675"/>
            <a:ext cx="10796581" cy="28920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3" name="ZoneTexte 52"/>
          <p:cNvSpPr txBox="1"/>
          <p:nvPr/>
        </p:nvSpPr>
        <p:spPr>
          <a:xfrm>
            <a:off x="1042492" y="3440911"/>
            <a:ext cx="3228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Open-</a:t>
            </a:r>
            <a:r>
              <a:rPr lang="fr-FR" sz="1400" dirty="0" err="1" smtClean="0"/>
              <a:t>loop</a:t>
            </a:r>
            <a:r>
              <a:rPr lang="fr-FR" sz="1400" dirty="0" smtClean="0"/>
              <a:t> </a:t>
            </a:r>
            <a:r>
              <a:rPr lang="fr-FR" sz="1400" dirty="0" err="1" smtClean="0"/>
              <a:t>transfer</a:t>
            </a:r>
            <a:r>
              <a:rPr lang="fr-FR" sz="1400" dirty="0" smtClean="0"/>
              <a:t> </a:t>
            </a:r>
            <a:r>
              <a:rPr lang="fr-FR" sz="1400" dirty="0" err="1" smtClean="0"/>
              <a:t>function</a:t>
            </a:r>
            <a:endParaRPr lang="en-US" sz="1400" dirty="0"/>
          </a:p>
        </p:txBody>
      </p:sp>
      <p:sp>
        <p:nvSpPr>
          <p:cNvPr id="54" name="ZoneTexte 53"/>
          <p:cNvSpPr txBox="1"/>
          <p:nvPr/>
        </p:nvSpPr>
        <p:spPr>
          <a:xfrm>
            <a:off x="951701" y="1934706"/>
            <a:ext cx="3228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Specify</a:t>
            </a:r>
            <a:r>
              <a:rPr lang="fr-FR" sz="1400" dirty="0" smtClean="0"/>
              <a:t> </a:t>
            </a:r>
            <a:r>
              <a:rPr lang="fr-FR" sz="1400" dirty="0" err="1"/>
              <a:t>a</a:t>
            </a:r>
            <a:r>
              <a:rPr lang="fr-FR" sz="1400" dirty="0" err="1" smtClean="0"/>
              <a:t>nalog</a:t>
            </a:r>
            <a:r>
              <a:rPr lang="fr-FR" sz="1400" dirty="0" smtClean="0"/>
              <a:t> </a:t>
            </a:r>
            <a:r>
              <a:rPr lang="fr-FR" sz="1400" dirty="0" err="1" smtClean="0"/>
              <a:t>transfer</a:t>
            </a:r>
            <a:r>
              <a:rPr lang="fr-FR" sz="1400" dirty="0" smtClean="0"/>
              <a:t> </a:t>
            </a:r>
            <a:r>
              <a:rPr lang="fr-FR" sz="1400" dirty="0" err="1" smtClean="0"/>
              <a:t>function</a:t>
            </a:r>
            <a:r>
              <a:rPr lang="fr-FR" sz="1400" dirty="0" smtClean="0"/>
              <a:t>: </a:t>
            </a:r>
            <a:endParaRPr lang="en-US" sz="1400" dirty="0"/>
          </a:p>
        </p:txBody>
      </p:sp>
      <p:sp>
        <p:nvSpPr>
          <p:cNvPr id="55" name="Rectangle 54"/>
          <p:cNvSpPr/>
          <p:nvPr/>
        </p:nvSpPr>
        <p:spPr>
          <a:xfrm>
            <a:off x="1211246" y="2229431"/>
            <a:ext cx="2061342" cy="2336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6" name="Rectangle 55"/>
          <p:cNvSpPr/>
          <p:nvPr/>
        </p:nvSpPr>
        <p:spPr>
          <a:xfrm>
            <a:off x="6004777" y="1096477"/>
            <a:ext cx="2006187" cy="592486"/>
          </a:xfrm>
          <a:prstGeom prst="rect">
            <a:avLst/>
          </a:prstGeom>
          <a:noFill/>
          <a:ln w="28575"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8" name="ZoneTexte 57"/>
          <p:cNvSpPr txBox="1"/>
          <p:nvPr/>
        </p:nvSpPr>
        <p:spPr>
          <a:xfrm>
            <a:off x="6004777" y="1394423"/>
            <a:ext cx="16664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PI-corner</a:t>
            </a:r>
            <a:endParaRPr lang="en-US" sz="1400" dirty="0"/>
          </a:p>
        </p:txBody>
      </p:sp>
      <p:sp>
        <p:nvSpPr>
          <p:cNvPr id="59" name="Rectangle 58"/>
          <p:cNvSpPr/>
          <p:nvPr/>
        </p:nvSpPr>
        <p:spPr>
          <a:xfrm>
            <a:off x="6766577" y="1457196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0" name="Rectangle 59"/>
          <p:cNvSpPr/>
          <p:nvPr/>
        </p:nvSpPr>
        <p:spPr>
          <a:xfrm>
            <a:off x="7611517" y="792155"/>
            <a:ext cx="11961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/>
              <a:t>*</a:t>
            </a:r>
            <a:r>
              <a:rPr lang="fr-FR" sz="1400" dirty="0" smtClean="0"/>
              <a:t>unit*/*unit*</a:t>
            </a:r>
            <a:endParaRPr lang="en-US" sz="1400" dirty="0"/>
          </a:p>
        </p:txBody>
      </p:sp>
      <p:sp>
        <p:nvSpPr>
          <p:cNvPr id="62" name="Rectangle 61"/>
          <p:cNvSpPr/>
          <p:nvPr/>
        </p:nvSpPr>
        <p:spPr>
          <a:xfrm>
            <a:off x="7624424" y="1108226"/>
            <a:ext cx="3674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/>
              <a:t>Hz</a:t>
            </a:r>
            <a:endParaRPr lang="en-US" sz="1400" dirty="0"/>
          </a:p>
        </p:txBody>
      </p:sp>
      <p:sp>
        <p:nvSpPr>
          <p:cNvPr id="63" name="Rectangle 62"/>
          <p:cNvSpPr/>
          <p:nvPr/>
        </p:nvSpPr>
        <p:spPr>
          <a:xfrm>
            <a:off x="7623870" y="1387183"/>
            <a:ext cx="3674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/>
              <a:t>Hz</a:t>
            </a:r>
            <a:endParaRPr lang="en-US" sz="1400" dirty="0"/>
          </a:p>
        </p:txBody>
      </p:sp>
      <p:sp>
        <p:nvSpPr>
          <p:cNvPr id="64" name="ZoneTexte 63"/>
          <p:cNvSpPr txBox="1"/>
          <p:nvPr/>
        </p:nvSpPr>
        <p:spPr>
          <a:xfrm>
            <a:off x="1045655" y="2166901"/>
            <a:ext cx="37385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- None</a:t>
            </a:r>
          </a:p>
          <a:p>
            <a:r>
              <a:rPr lang="fr-FR" sz="1400" dirty="0" smtClean="0"/>
              <a:t>- </a:t>
            </a:r>
            <a:r>
              <a:rPr lang="fr-FR" sz="1400" dirty="0" err="1" smtClean="0"/>
              <a:t>Analog_filter</a:t>
            </a:r>
            <a:r>
              <a:rPr lang="fr-FR" sz="1400" dirty="0" smtClean="0"/>
              <a:t>(</a:t>
            </a:r>
            <a:r>
              <a:rPr lang="fr-FR" sz="1400" dirty="0" err="1" smtClean="0"/>
              <a:t>see</a:t>
            </a:r>
            <a:r>
              <a:rPr lang="fr-FR" sz="1400" dirty="0" smtClean="0"/>
              <a:t> </a:t>
            </a:r>
            <a:r>
              <a:rPr lang="fr-FR" sz="1400" dirty="0" err="1" smtClean="0"/>
              <a:t>assisted</a:t>
            </a:r>
            <a:r>
              <a:rPr lang="fr-FR" sz="1400" dirty="0" smtClean="0"/>
              <a:t> design)</a:t>
            </a:r>
          </a:p>
          <a:p>
            <a:r>
              <a:rPr lang="fr-FR" sz="1400" dirty="0" smtClean="0"/>
              <a:t>- </a:t>
            </a:r>
            <a:r>
              <a:rPr lang="fr-FR" sz="1400" dirty="0" err="1" smtClean="0"/>
              <a:t>Curve</a:t>
            </a:r>
            <a:r>
              <a:rPr lang="fr-FR" sz="1400" dirty="0" smtClean="0"/>
              <a:t> #</a:t>
            </a:r>
          </a:p>
        </p:txBody>
      </p:sp>
      <p:sp>
        <p:nvSpPr>
          <p:cNvPr id="65" name="Rectangle 64"/>
          <p:cNvSpPr/>
          <p:nvPr/>
        </p:nvSpPr>
        <p:spPr>
          <a:xfrm>
            <a:off x="1106817" y="3735130"/>
            <a:ext cx="10632178" cy="126178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6" name="ZoneTexte 65"/>
          <p:cNvSpPr txBox="1"/>
          <p:nvPr/>
        </p:nvSpPr>
        <p:spPr>
          <a:xfrm>
            <a:off x="1152351" y="3739384"/>
            <a:ext cx="2814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Amplitude (dB)</a:t>
            </a:r>
            <a:endParaRPr lang="en-US" sz="1400" dirty="0"/>
          </a:p>
        </p:txBody>
      </p:sp>
      <p:sp>
        <p:nvSpPr>
          <p:cNvPr id="67" name="Rectangle 66"/>
          <p:cNvSpPr/>
          <p:nvPr/>
        </p:nvSpPr>
        <p:spPr>
          <a:xfrm>
            <a:off x="1117455" y="5019410"/>
            <a:ext cx="10621540" cy="12676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8" name="ZoneTexte 67"/>
          <p:cNvSpPr txBox="1"/>
          <p:nvPr/>
        </p:nvSpPr>
        <p:spPr>
          <a:xfrm>
            <a:off x="1117455" y="5016237"/>
            <a:ext cx="2814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Phase (</a:t>
            </a:r>
            <a:r>
              <a:rPr lang="fr-FR" sz="1400" dirty="0" err="1" smtClean="0"/>
              <a:t>deg</a:t>
            </a:r>
            <a:r>
              <a:rPr lang="fr-FR" sz="1400" dirty="0" smtClean="0"/>
              <a:t>)</a:t>
            </a:r>
            <a:endParaRPr lang="en-US" sz="1400" dirty="0"/>
          </a:p>
        </p:txBody>
      </p:sp>
      <p:sp>
        <p:nvSpPr>
          <p:cNvPr id="69" name="ZoneTexte 68"/>
          <p:cNvSpPr txBox="1"/>
          <p:nvPr/>
        </p:nvSpPr>
        <p:spPr>
          <a:xfrm>
            <a:off x="6675621" y="2663026"/>
            <a:ext cx="2747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Extra-module:</a:t>
            </a:r>
            <a:endParaRPr lang="en-US" sz="1400" dirty="0"/>
          </a:p>
        </p:txBody>
      </p:sp>
      <p:sp>
        <p:nvSpPr>
          <p:cNvPr id="70" name="Rectangle 69"/>
          <p:cNvSpPr/>
          <p:nvPr/>
        </p:nvSpPr>
        <p:spPr>
          <a:xfrm>
            <a:off x="8010964" y="2713669"/>
            <a:ext cx="1254259" cy="2597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2" name="ZoneTexte 71"/>
          <p:cNvSpPr txBox="1"/>
          <p:nvPr/>
        </p:nvSpPr>
        <p:spPr>
          <a:xfrm>
            <a:off x="6675620" y="3036734"/>
            <a:ext cx="27473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State:</a:t>
            </a:r>
            <a:endParaRPr lang="en-US" sz="1400" dirty="0"/>
          </a:p>
        </p:txBody>
      </p:sp>
      <p:sp>
        <p:nvSpPr>
          <p:cNvPr id="73" name="Rectangle 72"/>
          <p:cNvSpPr/>
          <p:nvPr/>
        </p:nvSpPr>
        <p:spPr>
          <a:xfrm>
            <a:off x="7264396" y="3046718"/>
            <a:ext cx="2000826" cy="2597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4" name="Rectangle 73"/>
          <p:cNvSpPr/>
          <p:nvPr/>
        </p:nvSpPr>
        <p:spPr>
          <a:xfrm>
            <a:off x="951701" y="519525"/>
            <a:ext cx="10964375" cy="5842773"/>
          </a:xfrm>
          <a:prstGeom prst="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ZoneTexte 74"/>
          <p:cNvSpPr txBox="1"/>
          <p:nvPr/>
        </p:nvSpPr>
        <p:spPr>
          <a:xfrm>
            <a:off x="1042492" y="348381"/>
            <a:ext cx="1011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Fast</a:t>
            </a:r>
            <a:r>
              <a:rPr lang="fr-FR" sz="1400" dirty="0" smtClean="0"/>
              <a:t> </a:t>
            </a:r>
            <a:r>
              <a:rPr lang="fr-FR" sz="1400" dirty="0" err="1" smtClean="0"/>
              <a:t>piezo</a:t>
            </a:r>
            <a:endParaRPr lang="en-US" dirty="0"/>
          </a:p>
        </p:txBody>
      </p:sp>
      <p:sp>
        <p:nvSpPr>
          <p:cNvPr id="76" name="Rectangle 75"/>
          <p:cNvSpPr/>
          <p:nvPr/>
        </p:nvSpPr>
        <p:spPr>
          <a:xfrm>
            <a:off x="1309036" y="6487543"/>
            <a:ext cx="9526047" cy="4042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ZoneTexte 76"/>
          <p:cNvSpPr txBox="1"/>
          <p:nvPr/>
        </p:nvSpPr>
        <p:spPr>
          <a:xfrm>
            <a:off x="5142625" y="6483296"/>
            <a:ext cx="7121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Add</a:t>
            </a:r>
            <a:r>
              <a:rPr lang="fr-FR" dirty="0" smtClean="0"/>
              <a:t> output</a:t>
            </a:r>
            <a:endParaRPr lang="en-US" dirty="0"/>
          </a:p>
        </p:txBody>
      </p:sp>
      <p:sp>
        <p:nvSpPr>
          <p:cNvPr id="78" name="Rectangle 77"/>
          <p:cNvSpPr/>
          <p:nvPr/>
        </p:nvSpPr>
        <p:spPr>
          <a:xfrm>
            <a:off x="1243866" y="1342396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9" name="ZoneTexte 78"/>
          <p:cNvSpPr txBox="1"/>
          <p:nvPr/>
        </p:nvSpPr>
        <p:spPr>
          <a:xfrm>
            <a:off x="1184618" y="1071346"/>
            <a:ext cx="832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Unit ???</a:t>
            </a:r>
            <a:endParaRPr lang="en-US" dirty="0"/>
          </a:p>
        </p:txBody>
      </p:sp>
      <p:sp>
        <p:nvSpPr>
          <p:cNvPr id="80" name="ZoneTexte 79"/>
          <p:cNvSpPr txBox="1"/>
          <p:nvPr/>
        </p:nvSpPr>
        <p:spPr>
          <a:xfrm>
            <a:off x="1199453" y="1524431"/>
            <a:ext cx="6658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DC-gain</a:t>
            </a:r>
            <a:endParaRPr lang="en-US" sz="1200" dirty="0"/>
          </a:p>
        </p:txBody>
      </p:sp>
      <p:sp>
        <p:nvSpPr>
          <p:cNvPr id="81" name="Rectangle 80"/>
          <p:cNvSpPr/>
          <p:nvPr/>
        </p:nvSpPr>
        <p:spPr>
          <a:xfrm>
            <a:off x="1251447" y="1800808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2" name="ZoneTexte 81"/>
          <p:cNvSpPr txBox="1"/>
          <p:nvPr/>
        </p:nvSpPr>
        <p:spPr>
          <a:xfrm>
            <a:off x="2031459" y="1734396"/>
            <a:ext cx="8274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*unit*/V</a:t>
            </a:r>
            <a:endParaRPr lang="en-US" sz="1400" dirty="0"/>
          </a:p>
        </p:txBody>
      </p:sp>
      <p:sp>
        <p:nvSpPr>
          <p:cNvPr id="86" name="ZoneTexte 85"/>
          <p:cNvSpPr txBox="1"/>
          <p:nvPr/>
        </p:nvSpPr>
        <p:spPr>
          <a:xfrm>
            <a:off x="1199453" y="560128"/>
            <a:ext cx="10010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channel</a:t>
            </a:r>
            <a:endParaRPr lang="en-US" dirty="0"/>
          </a:p>
        </p:txBody>
      </p:sp>
      <p:sp>
        <p:nvSpPr>
          <p:cNvPr id="87" name="Rectangle 86"/>
          <p:cNvSpPr/>
          <p:nvPr/>
        </p:nvSpPr>
        <p:spPr>
          <a:xfrm>
            <a:off x="1251447" y="839186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8" name="ZoneTexte 87"/>
          <p:cNvSpPr txBox="1"/>
          <p:nvPr/>
        </p:nvSpPr>
        <p:spPr>
          <a:xfrm>
            <a:off x="1117455" y="2871197"/>
            <a:ext cx="1366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LF-gain </a:t>
            </a:r>
            <a:r>
              <a:rPr lang="fr-FR" sz="1400" dirty="0" err="1" smtClean="0"/>
              <a:t>limit</a:t>
            </a:r>
            <a:endParaRPr lang="en-US" sz="1400" dirty="0"/>
          </a:p>
        </p:txBody>
      </p:sp>
      <p:sp>
        <p:nvSpPr>
          <p:cNvPr id="89" name="Rectangle 88"/>
          <p:cNvSpPr/>
          <p:nvPr/>
        </p:nvSpPr>
        <p:spPr>
          <a:xfrm>
            <a:off x="1251447" y="3147258"/>
            <a:ext cx="1232631" cy="2106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0" name="ZoneTexte 89"/>
          <p:cNvSpPr txBox="1"/>
          <p:nvPr/>
        </p:nvSpPr>
        <p:spPr>
          <a:xfrm>
            <a:off x="4177032" y="531409"/>
            <a:ext cx="1366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Sweep</a:t>
            </a:r>
            <a:r>
              <a:rPr lang="fr-FR" sz="1400" dirty="0" smtClean="0"/>
              <a:t> </a:t>
            </a:r>
            <a:r>
              <a:rPr lang="fr-FR" sz="1400" dirty="0" err="1" smtClean="0"/>
              <a:t>enable</a:t>
            </a:r>
            <a:endParaRPr lang="en-US" sz="1400" dirty="0"/>
          </a:p>
        </p:txBody>
      </p:sp>
      <p:sp>
        <p:nvSpPr>
          <p:cNvPr id="91" name="Rectangle 90"/>
          <p:cNvSpPr/>
          <p:nvPr/>
        </p:nvSpPr>
        <p:spPr>
          <a:xfrm>
            <a:off x="4037365" y="1071346"/>
            <a:ext cx="1232631" cy="2106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4" name="Rectangle 93"/>
          <p:cNvSpPr/>
          <p:nvPr/>
        </p:nvSpPr>
        <p:spPr>
          <a:xfrm>
            <a:off x="3998619" y="610009"/>
            <a:ext cx="178413" cy="1784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ZoneTexte 95"/>
          <p:cNvSpPr txBox="1"/>
          <p:nvPr/>
        </p:nvSpPr>
        <p:spPr>
          <a:xfrm>
            <a:off x="3972022" y="780184"/>
            <a:ext cx="1366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Waveform</a:t>
            </a:r>
            <a:endParaRPr lang="en-US" sz="1400" dirty="0"/>
          </a:p>
        </p:txBody>
      </p:sp>
      <p:sp>
        <p:nvSpPr>
          <p:cNvPr id="97" name="Rectangle 96"/>
          <p:cNvSpPr/>
          <p:nvPr/>
        </p:nvSpPr>
        <p:spPr>
          <a:xfrm>
            <a:off x="4055938" y="1500134"/>
            <a:ext cx="1232631" cy="2106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8" name="ZoneTexte 97"/>
          <p:cNvSpPr txBox="1"/>
          <p:nvPr/>
        </p:nvSpPr>
        <p:spPr>
          <a:xfrm>
            <a:off x="3988943" y="1247047"/>
            <a:ext cx="1366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Amplitude</a:t>
            </a:r>
            <a:endParaRPr lang="en-US" sz="1400" dirty="0"/>
          </a:p>
        </p:txBody>
      </p:sp>
      <p:sp>
        <p:nvSpPr>
          <p:cNvPr id="99" name="Rectangle 98"/>
          <p:cNvSpPr/>
          <p:nvPr/>
        </p:nvSpPr>
        <p:spPr>
          <a:xfrm>
            <a:off x="4083418" y="1951797"/>
            <a:ext cx="1232631" cy="2106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0" name="ZoneTexte 99"/>
          <p:cNvSpPr txBox="1"/>
          <p:nvPr/>
        </p:nvSpPr>
        <p:spPr>
          <a:xfrm>
            <a:off x="4016423" y="1698710"/>
            <a:ext cx="1366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Offset</a:t>
            </a:r>
            <a:endParaRPr lang="en-US" sz="1400" dirty="0"/>
          </a:p>
        </p:txBody>
      </p:sp>
      <p:sp>
        <p:nvSpPr>
          <p:cNvPr id="101" name="Rectangle 100"/>
          <p:cNvSpPr/>
          <p:nvPr/>
        </p:nvSpPr>
        <p:spPr>
          <a:xfrm>
            <a:off x="4083418" y="2442505"/>
            <a:ext cx="1232631" cy="2106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2" name="ZoneTexte 101"/>
          <p:cNvSpPr txBox="1"/>
          <p:nvPr/>
        </p:nvSpPr>
        <p:spPr>
          <a:xfrm>
            <a:off x="4016423" y="2189418"/>
            <a:ext cx="1366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Frequency</a:t>
            </a:r>
            <a:endParaRPr lang="en-US" sz="1400" dirty="0"/>
          </a:p>
        </p:txBody>
      </p:sp>
      <p:sp>
        <p:nvSpPr>
          <p:cNvPr id="95" name="Rectangle 94"/>
          <p:cNvSpPr/>
          <p:nvPr/>
        </p:nvSpPr>
        <p:spPr>
          <a:xfrm>
            <a:off x="3820086" y="786770"/>
            <a:ext cx="1721614" cy="2293577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104" name="Connecteur droit avec flèche 103"/>
          <p:cNvCxnSpPr>
            <a:stCxn id="105" idx="1"/>
          </p:cNvCxnSpPr>
          <p:nvPr/>
        </p:nvCxnSpPr>
        <p:spPr>
          <a:xfrm>
            <a:off x="365760" y="-423859"/>
            <a:ext cx="1525728" cy="17150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ZoneTexte 104"/>
          <p:cNvSpPr txBox="1"/>
          <p:nvPr/>
        </p:nvSpPr>
        <p:spPr>
          <a:xfrm>
            <a:off x="365760" y="-885524"/>
            <a:ext cx="3601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Why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ever</a:t>
            </a:r>
            <a:r>
              <a:rPr lang="fr-FR" dirty="0" smtClean="0"/>
              <a:t> </a:t>
            </a:r>
            <a:r>
              <a:rPr lang="fr-FR" dirty="0" err="1" smtClean="0"/>
              <a:t>needed</a:t>
            </a:r>
            <a:r>
              <a:rPr lang="fr-FR" dirty="0" smtClean="0"/>
              <a:t>, </a:t>
            </a:r>
            <a:r>
              <a:rPr lang="fr-FR" dirty="0" err="1" smtClean="0"/>
              <a:t>since</a:t>
            </a:r>
            <a:r>
              <a:rPr lang="fr-FR" dirty="0" smtClean="0"/>
              <a:t> the model </a:t>
            </a:r>
            <a:r>
              <a:rPr lang="fr-FR" dirty="0" err="1" smtClean="0"/>
              <a:t>defines</a:t>
            </a:r>
            <a:r>
              <a:rPr lang="fr-FR" dirty="0" smtClean="0"/>
              <a:t> the « variable » to </a:t>
            </a:r>
            <a:r>
              <a:rPr lang="fr-FR" dirty="0" err="1" smtClean="0"/>
              <a:t>stabilize</a:t>
            </a:r>
            <a:r>
              <a:rPr lang="fr-FR" dirty="0" smtClean="0"/>
              <a:t> and </a:t>
            </a:r>
            <a:r>
              <a:rPr lang="fr-FR" dirty="0" err="1" smtClean="0"/>
              <a:t>its</a:t>
            </a:r>
            <a:r>
              <a:rPr lang="fr-FR" dirty="0" smtClean="0"/>
              <a:t> unit ?</a:t>
            </a:r>
            <a:endParaRPr lang="en-US" dirty="0"/>
          </a:p>
        </p:txBody>
      </p:sp>
      <p:cxnSp>
        <p:nvCxnSpPr>
          <p:cNvPr id="108" name="Connecteur droit avec flèche 107"/>
          <p:cNvCxnSpPr/>
          <p:nvPr/>
        </p:nvCxnSpPr>
        <p:spPr>
          <a:xfrm flipH="1">
            <a:off x="2345014" y="2967511"/>
            <a:ext cx="4373837" cy="445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7879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398" y="519526"/>
            <a:ext cx="2050181" cy="4475986"/>
          </a:xfrm>
          <a:prstGeom prst="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oneTexte 4"/>
          <p:cNvSpPr txBox="1"/>
          <p:nvPr/>
        </p:nvSpPr>
        <p:spPr>
          <a:xfrm>
            <a:off x="1309036" y="68091"/>
            <a:ext cx="1694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Sequences</a:t>
            </a:r>
            <a:r>
              <a:rPr lang="fr-FR" dirty="0" smtClean="0"/>
              <a:t>: </a:t>
            </a:r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1309036" y="365637"/>
            <a:ext cx="1347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Drift</a:t>
            </a:r>
            <a:endParaRPr lang="en-US" dirty="0"/>
          </a:p>
        </p:txBody>
      </p:sp>
      <p:sp>
        <p:nvSpPr>
          <p:cNvPr id="8" name="ZoneTexte 7"/>
          <p:cNvSpPr txBox="1"/>
          <p:nvPr/>
        </p:nvSpPr>
        <p:spPr>
          <a:xfrm>
            <a:off x="1413785" y="980775"/>
            <a:ext cx="904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Input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457099" y="1275816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" name="ZoneTexte 9"/>
          <p:cNvSpPr txBox="1"/>
          <p:nvPr/>
        </p:nvSpPr>
        <p:spPr>
          <a:xfrm>
            <a:off x="1309035" y="2530746"/>
            <a:ext cx="10876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*</a:t>
            </a:r>
            <a:r>
              <a:rPr lang="fr-FR" sz="1400" dirty="0" err="1" smtClean="0"/>
              <a:t>Detuning</a:t>
            </a:r>
            <a:r>
              <a:rPr lang="fr-FR" sz="1400" dirty="0" smtClean="0"/>
              <a:t>*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1457098" y="2825597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ZoneTexte 11"/>
          <p:cNvSpPr txBox="1"/>
          <p:nvPr/>
        </p:nvSpPr>
        <p:spPr>
          <a:xfrm>
            <a:off x="1309036" y="3054615"/>
            <a:ext cx="1347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Start offset</a:t>
            </a:r>
            <a:endParaRPr lang="en-US" sz="2000" dirty="0"/>
          </a:p>
        </p:txBody>
      </p:sp>
      <p:sp>
        <p:nvSpPr>
          <p:cNvPr id="13" name="Rectangle 12"/>
          <p:cNvSpPr/>
          <p:nvPr/>
        </p:nvSpPr>
        <p:spPr>
          <a:xfrm>
            <a:off x="1821732" y="3302482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5" name="Rectangle 14"/>
          <p:cNvSpPr/>
          <p:nvPr/>
        </p:nvSpPr>
        <p:spPr>
          <a:xfrm>
            <a:off x="1499238" y="3314972"/>
            <a:ext cx="178413" cy="1784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Connecteur droit 16"/>
          <p:cNvCxnSpPr/>
          <p:nvPr/>
        </p:nvCxnSpPr>
        <p:spPr>
          <a:xfrm>
            <a:off x="1504097" y="3304842"/>
            <a:ext cx="178413" cy="19867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flipV="1">
            <a:off x="1507205" y="3314972"/>
            <a:ext cx="173946" cy="178413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1421807" y="1460435"/>
            <a:ext cx="904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Outputs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888632" y="1736224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3" name="Rectangle 32"/>
          <p:cNvSpPr/>
          <p:nvPr/>
        </p:nvSpPr>
        <p:spPr>
          <a:xfrm>
            <a:off x="1890236" y="2028569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4" name="Rectangle 33"/>
          <p:cNvSpPr/>
          <p:nvPr/>
        </p:nvSpPr>
        <p:spPr>
          <a:xfrm>
            <a:off x="1898256" y="2296472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5" name="Rectangle 34"/>
          <p:cNvSpPr/>
          <p:nvPr/>
        </p:nvSpPr>
        <p:spPr>
          <a:xfrm>
            <a:off x="1558698" y="1725143"/>
            <a:ext cx="178413" cy="1784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Connecteur droit 35"/>
          <p:cNvCxnSpPr/>
          <p:nvPr/>
        </p:nvCxnSpPr>
        <p:spPr>
          <a:xfrm>
            <a:off x="1563557" y="1715013"/>
            <a:ext cx="178413" cy="19867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flipV="1">
            <a:off x="1566665" y="1725143"/>
            <a:ext cx="173946" cy="178413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1558698" y="2041276"/>
            <a:ext cx="178413" cy="1784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Connecteur droit 38"/>
          <p:cNvCxnSpPr/>
          <p:nvPr/>
        </p:nvCxnSpPr>
        <p:spPr>
          <a:xfrm>
            <a:off x="1563557" y="2031146"/>
            <a:ext cx="178413" cy="19867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 flipV="1">
            <a:off x="1566665" y="2041276"/>
            <a:ext cx="173946" cy="178413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1550731" y="2310535"/>
            <a:ext cx="178413" cy="1784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1462816" y="3870629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5" name="ZoneTexte 44"/>
          <p:cNvSpPr txBox="1"/>
          <p:nvPr/>
        </p:nvSpPr>
        <p:spPr>
          <a:xfrm>
            <a:off x="1350497" y="3563108"/>
            <a:ext cx="1347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duration</a:t>
            </a:r>
            <a:endParaRPr lang="en-US" sz="1400" dirty="0"/>
          </a:p>
        </p:txBody>
      </p:sp>
      <p:sp>
        <p:nvSpPr>
          <p:cNvPr id="46" name="ZoneTexte 45"/>
          <p:cNvSpPr txBox="1"/>
          <p:nvPr/>
        </p:nvSpPr>
        <p:spPr>
          <a:xfrm>
            <a:off x="2233061" y="2779358"/>
            <a:ext cx="10876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*Unit*</a:t>
            </a:r>
            <a:endParaRPr lang="en-US" sz="2000" dirty="0"/>
          </a:p>
        </p:txBody>
      </p:sp>
      <p:sp>
        <p:nvSpPr>
          <p:cNvPr id="47" name="ZoneTexte 46"/>
          <p:cNvSpPr txBox="1"/>
          <p:nvPr/>
        </p:nvSpPr>
        <p:spPr>
          <a:xfrm>
            <a:off x="2625440" y="3235159"/>
            <a:ext cx="10876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V</a:t>
            </a:r>
            <a:endParaRPr lang="en-US" sz="1400" dirty="0"/>
          </a:p>
        </p:txBody>
      </p:sp>
      <p:sp>
        <p:nvSpPr>
          <p:cNvPr id="48" name="ZoneTexte 47"/>
          <p:cNvSpPr txBox="1"/>
          <p:nvPr/>
        </p:nvSpPr>
        <p:spPr>
          <a:xfrm>
            <a:off x="2307985" y="3794742"/>
            <a:ext cx="10876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s</a:t>
            </a:r>
            <a:endParaRPr lang="en-US" sz="1400" dirty="0"/>
          </a:p>
        </p:txBody>
      </p:sp>
      <p:sp>
        <p:nvSpPr>
          <p:cNvPr id="49" name="Rectangle 48"/>
          <p:cNvSpPr/>
          <p:nvPr/>
        </p:nvSpPr>
        <p:spPr>
          <a:xfrm>
            <a:off x="5166650" y="519526"/>
            <a:ext cx="708957" cy="44863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ZoneTexte 49"/>
          <p:cNvSpPr txBox="1"/>
          <p:nvPr/>
        </p:nvSpPr>
        <p:spPr>
          <a:xfrm>
            <a:off x="5166650" y="2058269"/>
            <a:ext cx="1559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Add</a:t>
            </a:r>
            <a:r>
              <a:rPr lang="fr-FR" dirty="0" smtClean="0"/>
              <a:t> </a:t>
            </a:r>
          </a:p>
          <a:p>
            <a:r>
              <a:rPr lang="fr-FR" dirty="0" smtClean="0"/>
              <a:t>Stage</a:t>
            </a:r>
            <a:endParaRPr lang="en-US" dirty="0"/>
          </a:p>
        </p:txBody>
      </p:sp>
      <p:sp>
        <p:nvSpPr>
          <p:cNvPr id="51" name="Ellipse 50"/>
          <p:cNvSpPr/>
          <p:nvPr/>
        </p:nvSpPr>
        <p:spPr>
          <a:xfrm>
            <a:off x="1067938" y="771527"/>
            <a:ext cx="149957" cy="1499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2" name="ZoneTexte 51"/>
          <p:cNvSpPr txBox="1"/>
          <p:nvPr/>
        </p:nvSpPr>
        <p:spPr>
          <a:xfrm>
            <a:off x="1217895" y="700339"/>
            <a:ext cx="2126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Normal</a:t>
            </a:r>
            <a:endParaRPr lang="en-US" sz="1400" dirty="0"/>
          </a:p>
        </p:txBody>
      </p:sp>
      <p:sp>
        <p:nvSpPr>
          <p:cNvPr id="53" name="Ellipse 52"/>
          <p:cNvSpPr/>
          <p:nvPr/>
        </p:nvSpPr>
        <p:spPr>
          <a:xfrm>
            <a:off x="1067938" y="4199943"/>
            <a:ext cx="149957" cy="14995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4" name="ZoneTexte 53"/>
          <p:cNvSpPr txBox="1"/>
          <p:nvPr/>
        </p:nvSpPr>
        <p:spPr>
          <a:xfrm>
            <a:off x="1217895" y="4128755"/>
            <a:ext cx="2126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Model </a:t>
            </a:r>
            <a:r>
              <a:rPr lang="fr-FR" sz="1400" dirty="0" err="1"/>
              <a:t>f</a:t>
            </a:r>
            <a:r>
              <a:rPr lang="fr-FR" sz="1400" dirty="0" err="1" smtClean="0"/>
              <a:t>unction</a:t>
            </a:r>
            <a:r>
              <a:rPr lang="fr-FR" sz="1400" dirty="0" smtClean="0"/>
              <a:t> call: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1029651" y="4386625"/>
            <a:ext cx="1683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Yaml</a:t>
            </a:r>
            <a:r>
              <a:rPr lang="fr-FR" sz="1400" dirty="0" smtClean="0"/>
              <a:t> </a:t>
            </a:r>
            <a:r>
              <a:rPr lang="fr-FR" sz="1400" dirty="0" err="1" smtClean="0"/>
              <a:t>kwds</a:t>
            </a:r>
            <a:r>
              <a:rPr lang="fr-FR" sz="1400" dirty="0" smtClean="0"/>
              <a:t> ???</a:t>
            </a:r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1109613" y="4694402"/>
            <a:ext cx="1854966" cy="2578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9" name="Rectangle 58"/>
          <p:cNvSpPr/>
          <p:nvPr/>
        </p:nvSpPr>
        <p:spPr>
          <a:xfrm>
            <a:off x="914397" y="4372429"/>
            <a:ext cx="2050181" cy="586322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1" name="Rectangle 60"/>
          <p:cNvSpPr/>
          <p:nvPr/>
        </p:nvSpPr>
        <p:spPr>
          <a:xfrm>
            <a:off x="3040524" y="519526"/>
            <a:ext cx="2050181" cy="4475986"/>
          </a:xfrm>
          <a:prstGeom prst="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ZoneTexte 61"/>
          <p:cNvSpPr txBox="1"/>
          <p:nvPr/>
        </p:nvSpPr>
        <p:spPr>
          <a:xfrm>
            <a:off x="3435162" y="365637"/>
            <a:ext cx="1347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Lock</a:t>
            </a:r>
            <a:endParaRPr lang="en-US" dirty="0"/>
          </a:p>
        </p:txBody>
      </p:sp>
      <p:sp>
        <p:nvSpPr>
          <p:cNvPr id="63" name="ZoneTexte 62"/>
          <p:cNvSpPr txBox="1"/>
          <p:nvPr/>
        </p:nvSpPr>
        <p:spPr>
          <a:xfrm>
            <a:off x="3539911" y="980775"/>
            <a:ext cx="904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Input</a:t>
            </a:r>
            <a:endParaRPr lang="en-US" dirty="0"/>
          </a:p>
        </p:txBody>
      </p:sp>
      <p:sp>
        <p:nvSpPr>
          <p:cNvPr id="64" name="Rectangle 63"/>
          <p:cNvSpPr/>
          <p:nvPr/>
        </p:nvSpPr>
        <p:spPr>
          <a:xfrm>
            <a:off x="3583225" y="1275816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5" name="ZoneTexte 64"/>
          <p:cNvSpPr txBox="1"/>
          <p:nvPr/>
        </p:nvSpPr>
        <p:spPr>
          <a:xfrm>
            <a:off x="3435161" y="2530746"/>
            <a:ext cx="10876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*</a:t>
            </a:r>
            <a:r>
              <a:rPr lang="fr-FR" sz="1400" dirty="0" err="1" smtClean="0"/>
              <a:t>Detuning</a:t>
            </a:r>
            <a:r>
              <a:rPr lang="fr-FR" sz="1400" dirty="0" smtClean="0"/>
              <a:t>*</a:t>
            </a:r>
            <a:endParaRPr lang="en-US" sz="2000" dirty="0"/>
          </a:p>
        </p:txBody>
      </p:sp>
      <p:sp>
        <p:nvSpPr>
          <p:cNvPr id="66" name="Rectangle 65"/>
          <p:cNvSpPr/>
          <p:nvPr/>
        </p:nvSpPr>
        <p:spPr>
          <a:xfrm>
            <a:off x="3583224" y="2825597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7" name="ZoneTexte 66"/>
          <p:cNvSpPr txBox="1"/>
          <p:nvPr/>
        </p:nvSpPr>
        <p:spPr>
          <a:xfrm>
            <a:off x="3435162" y="3054615"/>
            <a:ext cx="1347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Start offset</a:t>
            </a:r>
            <a:endParaRPr lang="en-US" sz="2000" dirty="0"/>
          </a:p>
        </p:txBody>
      </p:sp>
      <p:sp>
        <p:nvSpPr>
          <p:cNvPr id="68" name="Rectangle 67"/>
          <p:cNvSpPr/>
          <p:nvPr/>
        </p:nvSpPr>
        <p:spPr>
          <a:xfrm>
            <a:off x="3947858" y="3302482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9" name="Rectangle 68"/>
          <p:cNvSpPr/>
          <p:nvPr/>
        </p:nvSpPr>
        <p:spPr>
          <a:xfrm>
            <a:off x="3625364" y="3314972"/>
            <a:ext cx="178413" cy="1784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ZoneTexte 71"/>
          <p:cNvSpPr txBox="1"/>
          <p:nvPr/>
        </p:nvSpPr>
        <p:spPr>
          <a:xfrm>
            <a:off x="3547933" y="1460435"/>
            <a:ext cx="904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Outputs</a:t>
            </a:r>
            <a:endParaRPr lang="en-US" dirty="0"/>
          </a:p>
        </p:txBody>
      </p:sp>
      <p:sp>
        <p:nvSpPr>
          <p:cNvPr id="73" name="Rectangle 72"/>
          <p:cNvSpPr/>
          <p:nvPr/>
        </p:nvSpPr>
        <p:spPr>
          <a:xfrm>
            <a:off x="4014758" y="1736224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4" name="Rectangle 73"/>
          <p:cNvSpPr/>
          <p:nvPr/>
        </p:nvSpPr>
        <p:spPr>
          <a:xfrm>
            <a:off x="4016362" y="2028569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5" name="Rectangle 74"/>
          <p:cNvSpPr/>
          <p:nvPr/>
        </p:nvSpPr>
        <p:spPr>
          <a:xfrm>
            <a:off x="4024382" y="2296472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6" name="Rectangle 75"/>
          <p:cNvSpPr/>
          <p:nvPr/>
        </p:nvSpPr>
        <p:spPr>
          <a:xfrm>
            <a:off x="3684824" y="1725143"/>
            <a:ext cx="178413" cy="1784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Connecteur droit 76"/>
          <p:cNvCxnSpPr/>
          <p:nvPr/>
        </p:nvCxnSpPr>
        <p:spPr>
          <a:xfrm>
            <a:off x="3689683" y="1715013"/>
            <a:ext cx="178413" cy="19867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/>
          <p:cNvCxnSpPr/>
          <p:nvPr/>
        </p:nvCxnSpPr>
        <p:spPr>
          <a:xfrm flipV="1">
            <a:off x="3692791" y="1725143"/>
            <a:ext cx="173946" cy="178413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3684824" y="2041276"/>
            <a:ext cx="178413" cy="1784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Connecteur droit 79"/>
          <p:cNvCxnSpPr/>
          <p:nvPr/>
        </p:nvCxnSpPr>
        <p:spPr>
          <a:xfrm>
            <a:off x="3689683" y="2031146"/>
            <a:ext cx="178413" cy="19867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/>
          <p:cNvCxnSpPr/>
          <p:nvPr/>
        </p:nvCxnSpPr>
        <p:spPr>
          <a:xfrm flipV="1">
            <a:off x="3692791" y="2041276"/>
            <a:ext cx="173946" cy="178413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3676857" y="2310535"/>
            <a:ext cx="178413" cy="1784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3588942" y="3870629"/>
            <a:ext cx="824089" cy="182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4" name="ZoneTexte 83"/>
          <p:cNvSpPr txBox="1"/>
          <p:nvPr/>
        </p:nvSpPr>
        <p:spPr>
          <a:xfrm>
            <a:off x="3476623" y="3563108"/>
            <a:ext cx="1347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duration</a:t>
            </a:r>
            <a:endParaRPr lang="en-US" sz="1400" dirty="0"/>
          </a:p>
        </p:txBody>
      </p:sp>
      <p:sp>
        <p:nvSpPr>
          <p:cNvPr id="85" name="ZoneTexte 84"/>
          <p:cNvSpPr txBox="1"/>
          <p:nvPr/>
        </p:nvSpPr>
        <p:spPr>
          <a:xfrm>
            <a:off x="4359187" y="2779358"/>
            <a:ext cx="10876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*Unit*</a:t>
            </a:r>
            <a:endParaRPr lang="en-US" sz="2000" dirty="0"/>
          </a:p>
        </p:txBody>
      </p:sp>
      <p:sp>
        <p:nvSpPr>
          <p:cNvPr id="86" name="ZoneTexte 85"/>
          <p:cNvSpPr txBox="1"/>
          <p:nvPr/>
        </p:nvSpPr>
        <p:spPr>
          <a:xfrm>
            <a:off x="4751566" y="3235159"/>
            <a:ext cx="10876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V</a:t>
            </a:r>
            <a:endParaRPr lang="en-US" sz="1400" dirty="0"/>
          </a:p>
        </p:txBody>
      </p:sp>
      <p:sp>
        <p:nvSpPr>
          <p:cNvPr id="87" name="ZoneTexte 86"/>
          <p:cNvSpPr txBox="1"/>
          <p:nvPr/>
        </p:nvSpPr>
        <p:spPr>
          <a:xfrm>
            <a:off x="4434111" y="3794742"/>
            <a:ext cx="10876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s</a:t>
            </a:r>
            <a:endParaRPr lang="en-US" sz="1400" dirty="0"/>
          </a:p>
        </p:txBody>
      </p:sp>
      <p:sp>
        <p:nvSpPr>
          <p:cNvPr id="88" name="Ellipse 87"/>
          <p:cNvSpPr/>
          <p:nvPr/>
        </p:nvSpPr>
        <p:spPr>
          <a:xfrm>
            <a:off x="3194064" y="771527"/>
            <a:ext cx="149957" cy="1499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9" name="ZoneTexte 88"/>
          <p:cNvSpPr txBox="1"/>
          <p:nvPr/>
        </p:nvSpPr>
        <p:spPr>
          <a:xfrm>
            <a:off x="3344021" y="700339"/>
            <a:ext cx="2126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Normal</a:t>
            </a:r>
            <a:endParaRPr lang="en-US" sz="1400" dirty="0"/>
          </a:p>
        </p:txBody>
      </p:sp>
      <p:sp>
        <p:nvSpPr>
          <p:cNvPr id="90" name="Ellipse 89"/>
          <p:cNvSpPr/>
          <p:nvPr/>
        </p:nvSpPr>
        <p:spPr>
          <a:xfrm>
            <a:off x="3194064" y="4199943"/>
            <a:ext cx="149957" cy="14995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1" name="ZoneTexte 90"/>
          <p:cNvSpPr txBox="1"/>
          <p:nvPr/>
        </p:nvSpPr>
        <p:spPr>
          <a:xfrm>
            <a:off x="3344021" y="4128755"/>
            <a:ext cx="2126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Model </a:t>
            </a:r>
            <a:r>
              <a:rPr lang="fr-FR" sz="1400" dirty="0" err="1"/>
              <a:t>f</a:t>
            </a:r>
            <a:r>
              <a:rPr lang="fr-FR" sz="1400" dirty="0" err="1" smtClean="0"/>
              <a:t>unction</a:t>
            </a:r>
            <a:r>
              <a:rPr lang="fr-FR" sz="1400" dirty="0" smtClean="0"/>
              <a:t> call:</a:t>
            </a:r>
          </a:p>
        </p:txBody>
      </p:sp>
      <p:sp>
        <p:nvSpPr>
          <p:cNvPr id="92" name="ZoneTexte 91"/>
          <p:cNvSpPr txBox="1"/>
          <p:nvPr/>
        </p:nvSpPr>
        <p:spPr>
          <a:xfrm>
            <a:off x="3155776" y="4386625"/>
            <a:ext cx="1565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Yaml</a:t>
            </a:r>
            <a:r>
              <a:rPr lang="fr-FR" sz="1400" dirty="0" smtClean="0"/>
              <a:t> </a:t>
            </a:r>
            <a:r>
              <a:rPr lang="fr-FR" sz="1400" dirty="0" err="1" smtClean="0"/>
              <a:t>kwds</a:t>
            </a:r>
            <a:r>
              <a:rPr lang="fr-FR" sz="1400" dirty="0" smtClean="0"/>
              <a:t> ???</a:t>
            </a:r>
            <a:endParaRPr lang="en-US" dirty="0"/>
          </a:p>
        </p:txBody>
      </p:sp>
      <p:sp>
        <p:nvSpPr>
          <p:cNvPr id="93" name="Rectangle 92"/>
          <p:cNvSpPr/>
          <p:nvPr/>
        </p:nvSpPr>
        <p:spPr>
          <a:xfrm>
            <a:off x="3235739" y="4694402"/>
            <a:ext cx="1854966" cy="2578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4" name="Rectangle 93"/>
          <p:cNvSpPr/>
          <p:nvPr/>
        </p:nvSpPr>
        <p:spPr>
          <a:xfrm>
            <a:off x="3040523" y="4372429"/>
            <a:ext cx="2050181" cy="586322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5" name="Rectangle 94"/>
          <p:cNvSpPr/>
          <p:nvPr/>
        </p:nvSpPr>
        <p:spPr>
          <a:xfrm>
            <a:off x="914398" y="4995512"/>
            <a:ext cx="2050181" cy="346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ZoneTexte 95"/>
          <p:cNvSpPr txBox="1"/>
          <p:nvPr/>
        </p:nvSpPr>
        <p:spPr>
          <a:xfrm>
            <a:off x="1480836" y="4990234"/>
            <a:ext cx="150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Go to</a:t>
            </a:r>
            <a:endParaRPr lang="en-US" dirty="0"/>
          </a:p>
        </p:txBody>
      </p:sp>
      <p:sp>
        <p:nvSpPr>
          <p:cNvPr id="97" name="Rectangle 96"/>
          <p:cNvSpPr/>
          <p:nvPr/>
        </p:nvSpPr>
        <p:spPr>
          <a:xfrm>
            <a:off x="3048801" y="4985579"/>
            <a:ext cx="2050181" cy="34650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ZoneTexte 97"/>
          <p:cNvSpPr txBox="1"/>
          <p:nvPr/>
        </p:nvSpPr>
        <p:spPr>
          <a:xfrm>
            <a:off x="3615239" y="4980301"/>
            <a:ext cx="1208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Go to</a:t>
            </a:r>
            <a:endParaRPr lang="en-US" dirty="0"/>
          </a:p>
        </p:txBody>
      </p:sp>
      <p:sp>
        <p:nvSpPr>
          <p:cNvPr id="99" name="ZoneTexte 98"/>
          <p:cNvSpPr txBox="1"/>
          <p:nvPr/>
        </p:nvSpPr>
        <p:spPr>
          <a:xfrm>
            <a:off x="1351294" y="5478238"/>
            <a:ext cx="2050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Lockbox</a:t>
            </a:r>
            <a:r>
              <a:rPr lang="fr-FR" dirty="0" smtClean="0"/>
              <a:t> Control: </a:t>
            </a:r>
            <a:endParaRPr lang="en-US" dirty="0"/>
          </a:p>
        </p:txBody>
      </p:sp>
      <p:sp>
        <p:nvSpPr>
          <p:cNvPr id="100" name="Rectangle 99"/>
          <p:cNvSpPr/>
          <p:nvPr/>
        </p:nvSpPr>
        <p:spPr>
          <a:xfrm>
            <a:off x="956656" y="5929673"/>
            <a:ext cx="7657955" cy="553358"/>
          </a:xfrm>
          <a:prstGeom prst="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1052909" y="6031203"/>
            <a:ext cx="2050181" cy="346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ZoneTexte 101"/>
          <p:cNvSpPr txBox="1"/>
          <p:nvPr/>
        </p:nvSpPr>
        <p:spPr>
          <a:xfrm>
            <a:off x="1619347" y="6025925"/>
            <a:ext cx="150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Lock</a:t>
            </a:r>
            <a:endParaRPr lang="en-US" dirty="0"/>
          </a:p>
        </p:txBody>
      </p:sp>
      <p:sp>
        <p:nvSpPr>
          <p:cNvPr id="103" name="Rectangle 102"/>
          <p:cNvSpPr/>
          <p:nvPr/>
        </p:nvSpPr>
        <p:spPr>
          <a:xfrm>
            <a:off x="3164341" y="6042496"/>
            <a:ext cx="2050181" cy="346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ZoneTexte 103"/>
          <p:cNvSpPr txBox="1"/>
          <p:nvPr/>
        </p:nvSpPr>
        <p:spPr>
          <a:xfrm>
            <a:off x="3270221" y="6037218"/>
            <a:ext cx="1965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Sweep</a:t>
            </a:r>
            <a:r>
              <a:rPr lang="fr-FR" dirty="0" smtClean="0"/>
              <a:t> slow </a:t>
            </a:r>
            <a:r>
              <a:rPr lang="fr-FR" dirty="0" err="1" smtClean="0"/>
              <a:t>piezo</a:t>
            </a:r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5275773" y="6042496"/>
            <a:ext cx="2050181" cy="346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ZoneTexte 105"/>
          <p:cNvSpPr txBox="1"/>
          <p:nvPr/>
        </p:nvSpPr>
        <p:spPr>
          <a:xfrm>
            <a:off x="5381653" y="6037218"/>
            <a:ext cx="1965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Sweep</a:t>
            </a:r>
            <a:r>
              <a:rPr lang="fr-FR" dirty="0" smtClean="0"/>
              <a:t> </a:t>
            </a:r>
            <a:r>
              <a:rPr lang="fr-FR" dirty="0" err="1" smtClean="0"/>
              <a:t>fast</a:t>
            </a:r>
            <a:r>
              <a:rPr lang="fr-FR" dirty="0" smtClean="0"/>
              <a:t> </a:t>
            </a:r>
            <a:r>
              <a:rPr lang="fr-FR" dirty="0" err="1" smtClean="0"/>
              <a:t>piezo</a:t>
            </a:r>
            <a:endParaRPr lang="en-US" dirty="0"/>
          </a:p>
        </p:txBody>
      </p:sp>
      <p:sp>
        <p:nvSpPr>
          <p:cNvPr id="107" name="Rectangle 106"/>
          <p:cNvSpPr/>
          <p:nvPr/>
        </p:nvSpPr>
        <p:spPr>
          <a:xfrm>
            <a:off x="7490595" y="6126543"/>
            <a:ext cx="178413" cy="1784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ZoneTexte 107"/>
          <p:cNvSpPr txBox="1"/>
          <p:nvPr/>
        </p:nvSpPr>
        <p:spPr>
          <a:xfrm>
            <a:off x="7669008" y="6050568"/>
            <a:ext cx="2126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Auto </a:t>
            </a:r>
            <a:r>
              <a:rPr lang="fr-FR" sz="1400" dirty="0" err="1" smtClean="0"/>
              <a:t>relock</a:t>
            </a:r>
            <a:endParaRPr lang="fr-FR" sz="1400" dirty="0" smtClean="0"/>
          </a:p>
        </p:txBody>
      </p:sp>
      <p:sp>
        <p:nvSpPr>
          <p:cNvPr id="109" name="ZoneTexte 108"/>
          <p:cNvSpPr txBox="1"/>
          <p:nvPr/>
        </p:nvSpPr>
        <p:spPr>
          <a:xfrm>
            <a:off x="2722345" y="68091"/>
            <a:ext cx="1426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Load</a:t>
            </a:r>
            <a:endParaRPr lang="en-US" dirty="0"/>
          </a:p>
        </p:txBody>
      </p:sp>
      <p:sp>
        <p:nvSpPr>
          <p:cNvPr id="110" name="ZoneTexte 109"/>
          <p:cNvSpPr txBox="1"/>
          <p:nvPr/>
        </p:nvSpPr>
        <p:spPr>
          <a:xfrm>
            <a:off x="3473665" y="65915"/>
            <a:ext cx="1426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Save</a:t>
            </a:r>
            <a:endParaRPr lang="en-US" dirty="0"/>
          </a:p>
        </p:txBody>
      </p:sp>
      <p:cxnSp>
        <p:nvCxnSpPr>
          <p:cNvPr id="112" name="Connecteur droit avec flèche 111"/>
          <p:cNvCxnSpPr/>
          <p:nvPr/>
        </p:nvCxnSpPr>
        <p:spPr>
          <a:xfrm flipH="1">
            <a:off x="3048801" y="-616017"/>
            <a:ext cx="534423" cy="8665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ZoneTexte 112"/>
          <p:cNvSpPr txBox="1"/>
          <p:nvPr/>
        </p:nvSpPr>
        <p:spPr>
          <a:xfrm>
            <a:off x="3625364" y="-876557"/>
            <a:ext cx="395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should</a:t>
            </a:r>
            <a:r>
              <a:rPr lang="fr-FR" dirty="0" smtClean="0"/>
              <a:t> </a:t>
            </a:r>
            <a:r>
              <a:rPr lang="fr-FR" dirty="0" err="1" smtClean="0"/>
              <a:t>happen</a:t>
            </a:r>
            <a:r>
              <a:rPr lang="fr-FR" dirty="0" smtClean="0"/>
              <a:t> if the outputs are not </a:t>
            </a:r>
            <a:r>
              <a:rPr lang="fr-FR" dirty="0" err="1" smtClean="0"/>
              <a:t>defined</a:t>
            </a:r>
            <a:r>
              <a:rPr lang="fr-FR" dirty="0" smtClean="0"/>
              <a:t>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25970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239</Words>
  <Application>Microsoft Office PowerPoint</Application>
  <PresentationFormat>Grand écran</PresentationFormat>
  <Paragraphs>110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LKB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Samuel</dc:creator>
  <cp:lastModifiedBy>Samuel</cp:lastModifiedBy>
  <cp:revision>15</cp:revision>
  <dcterms:created xsi:type="dcterms:W3CDTF">2016-11-30T14:14:21Z</dcterms:created>
  <dcterms:modified xsi:type="dcterms:W3CDTF">2016-11-30T16:03:01Z</dcterms:modified>
</cp:coreProperties>
</file>