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76" r:id="rId2"/>
    <p:sldId id="277" r:id="rId3"/>
    <p:sldId id="278" r:id="rId4"/>
    <p:sldId id="282" r:id="rId5"/>
    <p:sldId id="302" r:id="rId6"/>
    <p:sldId id="281" r:id="rId7"/>
    <p:sldId id="293" r:id="rId8"/>
    <p:sldId id="294" r:id="rId9"/>
    <p:sldId id="290" r:id="rId10"/>
    <p:sldId id="283" r:id="rId11"/>
    <p:sldId id="284" r:id="rId12"/>
    <p:sldId id="285" r:id="rId13"/>
    <p:sldId id="287" r:id="rId14"/>
    <p:sldId id="286" r:id="rId15"/>
    <p:sldId id="289" r:id="rId16"/>
    <p:sldId id="292" r:id="rId17"/>
    <p:sldId id="291" r:id="rId18"/>
    <p:sldId id="295" r:id="rId19"/>
    <p:sldId id="288" r:id="rId20"/>
    <p:sldId id="297" r:id="rId21"/>
    <p:sldId id="296" r:id="rId22"/>
    <p:sldId id="303" r:id="rId23"/>
    <p:sldId id="298" r:id="rId24"/>
    <p:sldId id="300" r:id="rId25"/>
    <p:sldId id="299" r:id="rId26"/>
    <p:sldId id="301" r:id="rId27"/>
    <p:sldId id="280" r:id="rId28"/>
    <p:sldId id="279" r:id="rId2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00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3" autoAdjust="0"/>
    <p:restoredTop sz="82949" autoAdjust="0"/>
  </p:normalViewPr>
  <p:slideViewPr>
    <p:cSldViewPr snapToGrid="0" showGuides="1">
      <p:cViewPr varScale="1">
        <p:scale>
          <a:sx n="46" d="100"/>
          <a:sy n="46" d="100"/>
        </p:scale>
        <p:origin x="702" y="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4176" y="4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AF70A90-CA7E-49EB-AB17-C37FEDD075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A7711EA-1FBE-4E98-9D43-C2D65C45D0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ABEA4-9216-4FDF-AAE1-D8632908A8EC}" type="datetimeFigureOut">
              <a:rPr lang="de-CH" smtClean="0"/>
              <a:t>02.11.2022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CCD3C8-8930-4E0E-A891-B770724F2B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798FB5-86BC-42DA-9D05-F96D484814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85DCD-866D-47AE-A236-118539F53379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3227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A90D-FE7E-41AF-B03D-808D82937CB9}" type="datetimeFigureOut">
              <a:rPr lang="de-CH" smtClean="0"/>
              <a:t>02.11.2022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5DDFD-030C-4D5A-B33E-3A7E7538D2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149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AdvOTd3a5f740"/>
              </a:rPr>
              <a:t>Fig. 5 </a:t>
            </a:r>
            <a:r>
              <a:rPr lang="en-US" sz="1800" b="0" i="0" u="none" strike="noStrike" baseline="0" dirty="0">
                <a:latin typeface="AdvOT9b12cd41"/>
              </a:rPr>
              <a:t>Field dependent photo-CIDNP polarization calculated from the HFCC of HOPI (red) and tryptophan (green) in the presence of AT12 (A), or</a:t>
            </a:r>
          </a:p>
          <a:p>
            <a:pPr algn="l"/>
            <a:r>
              <a:rPr lang="en-US" sz="1800" b="0" i="0" u="none" strike="noStrike" baseline="0" dirty="0">
                <a:latin typeface="AdvOT9b12cd41"/>
              </a:rPr>
              <a:t>fluorescein (B). The </a:t>
            </a:r>
            <a:r>
              <a:rPr lang="en-US" sz="1800" b="0" i="0" u="none" strike="noStrike" baseline="0" dirty="0">
                <a:latin typeface="AdvOTd168d80a.I"/>
              </a:rPr>
              <a:t>g</a:t>
            </a:r>
            <a:r>
              <a:rPr lang="en-US" sz="1800" b="0" i="0" u="none" strike="noStrike" baseline="0" dirty="0">
                <a:latin typeface="AdvOT9b12cd41"/>
              </a:rPr>
              <a:t>-value of AT12 is unknown and the curves were simulated for different potential values: 2.0036 (solid), 2.0037 (dashed), 2.0038 (</a:t>
            </a:r>
            <a:r>
              <a:rPr lang="en-US" sz="1800" b="0" i="0" u="none" strike="noStrike" baseline="0" dirty="0" err="1">
                <a:latin typeface="AdvOT9b12cd41"/>
              </a:rPr>
              <a:t>dotdashed</a:t>
            </a:r>
            <a:r>
              <a:rPr lang="en-US" sz="1800" b="0" i="0" u="none" strike="noStrike" baseline="0" dirty="0">
                <a:latin typeface="AdvOT9b12cd41"/>
              </a:rPr>
              <a:t>),</a:t>
            </a:r>
          </a:p>
          <a:p>
            <a:pPr algn="l"/>
            <a:r>
              <a:rPr lang="en-US" sz="1800" b="0" i="0" u="none" strike="noStrike" baseline="0" dirty="0">
                <a:latin typeface="AdvOT9b12cd41"/>
              </a:rPr>
              <a:t>2.0039 (dotted), and 2.0040 (loosely dotted).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15DDFD-030C-4D5A-B33E-3A7E7538D2BE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4094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10953" y="1861344"/>
            <a:ext cx="5904000" cy="2772000"/>
          </a:xfrm>
          <a:solidFill>
            <a:schemeClr val="accent1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br>
              <a:rPr lang="en-US" noProof="0" dirty="0"/>
            </a:br>
            <a:br>
              <a:rPr lang="en-US" noProof="0" dirty="0"/>
            </a:br>
            <a:endParaRPr lang="de-CH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C3C296D1-2CD0-479F-A866-6EC741D229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 dirty="0"/>
              <a:t>Click icon to add picture</a:t>
            </a:r>
            <a:endParaRPr lang="de-CH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DEB298C-798E-4D73-9DD6-F896C06530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Laboratory </a:t>
            </a:r>
            <a:r>
              <a:rPr lang="de-DE" dirty="0" err="1"/>
              <a:t>for</a:t>
            </a:r>
            <a:r>
              <a:rPr lang="de-DE" dirty="0"/>
              <a:t> </a:t>
            </a:r>
          </a:p>
          <a:p>
            <a:pPr lvl="0"/>
            <a:r>
              <a:rPr lang="de-DE" dirty="0"/>
              <a:t>Solid State Physics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72A2FF-9BEE-4AD9-8B2A-061DDFAC8841}"/>
              </a:ext>
            </a:extLst>
          </p:cNvPr>
          <p:cNvSpPr txBox="1"/>
          <p:nvPr userDrawn="1"/>
        </p:nvSpPr>
        <p:spPr>
          <a:xfrm>
            <a:off x="933888" y="4109622"/>
            <a:ext cx="6108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81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  <p15:guide id="3" orient="horz" pos="640" userDrawn="1">
          <p15:clr>
            <a:srgbClr val="FBAE40"/>
          </p15:clr>
        </p15:guide>
        <p15:guide id="4" orient="horz" pos="3952" userDrawn="1">
          <p15:clr>
            <a:srgbClr val="FBAE40"/>
          </p15:clr>
        </p15:guide>
        <p15:guide id="5" pos="61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8A01615F-450E-43D0-B554-DA3FBD48DF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0" tIns="0" rIns="558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000" y="2957494"/>
            <a:ext cx="5688000" cy="2268000"/>
          </a:xfrm>
          <a:solidFill>
            <a:schemeClr val="accent6"/>
          </a:solidFill>
        </p:spPr>
        <p:txBody>
          <a:bodyPr lIns="324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03A487C-8977-4264-A8A1-D6C1DB6046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210" y="4639666"/>
            <a:ext cx="4320000" cy="46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E91D3734-CD8F-4F94-A813-570EF31C47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547D2927-4A99-4714-8EBA-F773EAA26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100241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2D94F76-218E-49F2-87F8-05982912ED18}"/>
              </a:ext>
            </a:extLst>
          </p:cNvPr>
          <p:cNvSpPr/>
          <p:nvPr userDrawn="1"/>
        </p:nvSpPr>
        <p:spPr>
          <a:xfrm>
            <a:off x="731838" y="1016000"/>
            <a:ext cx="10728325" cy="5257800"/>
          </a:xfrm>
          <a:prstGeom prst="rect">
            <a:avLst/>
          </a:prstGeom>
          <a:solidFill>
            <a:srgbClr val="8E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940405"/>
            <a:ext cx="10188000" cy="3420000"/>
          </a:xfrm>
          <a:solidFill>
            <a:schemeClr val="accent3"/>
          </a:solidFill>
          <a:ln>
            <a:noFill/>
          </a:ln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0503E57F-F89F-431B-8D38-7CC97B7C2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4217884"/>
            <a:ext cx="864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1BEB6197-C509-4752-B57E-CEE955F5D9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4ADF7DEC-21BD-45CA-9E91-B9F58A69F6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3924069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7" y="1016000"/>
            <a:ext cx="10728326" cy="5256000"/>
          </a:xfrm>
          <a:solidFill>
            <a:schemeClr val="accent6"/>
          </a:solidFill>
          <a:ln>
            <a:noFill/>
          </a:ln>
        </p:spPr>
        <p:txBody>
          <a:bodyPr lIns="324000" tIns="11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5FCAD79B-EF47-46A0-9575-229F3DAA72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5" y="5122625"/>
            <a:ext cx="10044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Bildplatzhalter 8">
            <a:extLst>
              <a:ext uri="{FF2B5EF4-FFF2-40B4-BE49-F238E27FC236}">
                <a16:creationId xmlns:a16="http://schemas.microsoft.com/office/drawing/2014/main" id="{72236FC6-C8FF-43C1-86B9-BF11234592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789A3267-E086-4EC3-A0BB-F8ECD01A5C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73253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 – Uni Zür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2772000"/>
          </a:xfrm>
          <a:solidFill>
            <a:schemeClr val="accent2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93E2EDD-B19F-478D-BB03-AD55EC1E8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672" y="228020"/>
            <a:ext cx="3679200" cy="552508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D364BCB8-820F-4C3A-BA37-7048A4C8D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Bildplatzhalter 8">
            <a:extLst>
              <a:ext uri="{FF2B5EF4-FFF2-40B4-BE49-F238E27FC236}">
                <a16:creationId xmlns:a16="http://schemas.microsoft.com/office/drawing/2014/main" id="{A73913C2-8DFE-4F15-B2DB-2A6D5C2670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791A1AD7-DB7D-4C75-BEFB-EB6D34D3B2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2789257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39750" indent="-539750">
              <a:buFont typeface="+mj-lt"/>
              <a:buAutoNum type="arabicPeriod"/>
              <a:defRPr/>
            </a:lvl1pPr>
            <a:lvl2pPr marL="1079500" indent="-539750">
              <a:buFont typeface="+mj-lt"/>
              <a:buAutoNum type="arabicPeriod"/>
              <a:defRPr/>
            </a:lvl2pPr>
            <a:lvl3pPr marL="1612900" indent="-533400">
              <a:buFont typeface="+mj-lt"/>
              <a:buAutoNum type="arabicPeriod"/>
              <a:defRPr/>
            </a:lvl3pPr>
            <a:lvl4pPr marL="2152650" indent="-539750">
              <a:buFont typeface="+mj-lt"/>
              <a:buAutoNum type="arabicPeriod"/>
              <a:defRPr/>
            </a:lvl4pPr>
            <a:lvl5pPr marL="2692400" indent="-539750">
              <a:buFont typeface="+mj-lt"/>
              <a:buAutoNum type="arabicPeriod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9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5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uss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1E762-278A-4155-9BEB-7C2CB2386E92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F6D94FA-21C6-4AE0-AA4F-3A077810ED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5570135"/>
            <a:ext cx="5364164" cy="721233"/>
          </a:xfrm>
        </p:spPr>
        <p:txBody>
          <a:bodyPr anchor="b" anchorCtr="0"/>
          <a:lstStyle>
            <a:lvl1pPr marL="179388" indent="-179388">
              <a:spcBef>
                <a:spcPts val="0"/>
              </a:spcBef>
              <a:buFont typeface="+mj-lt"/>
              <a:buAutoNum type="arabicPeriod"/>
              <a:defRPr sz="800"/>
            </a:lvl1pPr>
            <a:lvl2pPr marL="266700" indent="0">
              <a:buNone/>
              <a:defRPr sz="800"/>
            </a:lvl2pPr>
            <a:lvl3pPr marL="538163" indent="0">
              <a:buNone/>
              <a:defRPr sz="800"/>
            </a:lvl3pPr>
            <a:lvl4pPr marL="804862" indent="0">
              <a:buNone/>
              <a:defRPr sz="800"/>
            </a:lvl4pPr>
            <a:lvl5pPr marL="1076325" indent="0">
              <a:buNone/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0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224781"/>
            <a:ext cx="10728325" cy="1260000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4EAFE7-317E-4912-B75C-DD6945F82242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Organisationseinheit verbal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  <p:grpSp>
        <p:nvGrpSpPr>
          <p:cNvPr id="10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GrpSpPr/>
          <p:nvPr/>
        </p:nvGrpSpPr>
        <p:grpSpPr>
          <a:xfrm>
            <a:off x="731837" y="6507088"/>
            <a:ext cx="984462" cy="162000"/>
            <a:chOff x="731837" y="6507088"/>
            <a:chExt cx="984462" cy="162000"/>
          </a:xfrm>
          <a:solidFill>
            <a:schemeClr val="bg1"/>
          </a:solidFill>
        </p:grpSpPr>
        <p:grpSp>
          <p:nvGrpSpPr>
            <p:cNvPr id="12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266489" y="6555186"/>
              <a:ext cx="197463" cy="110963"/>
              <a:chOff x="1266489" y="6555186"/>
              <a:chExt cx="197463" cy="110963"/>
            </a:xfrm>
            <a:grpFill/>
          </p:grpSpPr>
          <p:sp>
            <p:nvSpPr>
              <p:cNvPr id="13" name="Freihandform: Form 12">
                <a:extLst>
                  <a:ext uri="{FF2B5EF4-FFF2-40B4-BE49-F238E27FC236}">
                    <a16:creationId xmlns:a16="http://schemas.microsoft.com/office/drawing/2014/main" id="{18BB0752-F87C-44D9-A9A5-97AF1DEDA1AE}"/>
                  </a:ext>
                </a:extLst>
              </p:cNvPr>
              <p:cNvSpPr/>
              <p:nvPr/>
            </p:nvSpPr>
            <p:spPr>
              <a:xfrm>
                <a:off x="1266489" y="6556934"/>
                <a:ext cx="95902" cy="109216"/>
              </a:xfrm>
              <a:custGeom>
                <a:avLst/>
                <a:gdLst>
                  <a:gd name="connsiteX0" fmla="*/ 66742 w 95902"/>
                  <a:gd name="connsiteY0" fmla="*/ 65797 h 109216"/>
                  <a:gd name="connsiteX1" fmla="*/ 35339 w 95902"/>
                  <a:gd name="connsiteY1" fmla="*/ 95082 h 109216"/>
                  <a:gd name="connsiteX2" fmla="*/ 15953 w 95902"/>
                  <a:gd name="connsiteY2" fmla="*/ 79537 h 109216"/>
                  <a:gd name="connsiteX3" fmla="*/ 15899 w 95902"/>
                  <a:gd name="connsiteY3" fmla="*/ 76265 h 109216"/>
                  <a:gd name="connsiteX4" fmla="*/ 16896 w 95902"/>
                  <a:gd name="connsiteY4" fmla="*/ 66295 h 109216"/>
                  <a:gd name="connsiteX5" fmla="*/ 30230 w 95902"/>
                  <a:gd name="connsiteY5" fmla="*/ 0 h 109216"/>
                  <a:gd name="connsiteX6" fmla="*/ 30230 w 95902"/>
                  <a:gd name="connsiteY6" fmla="*/ 0 h 109216"/>
                  <a:gd name="connsiteX7" fmla="*/ 14528 w 95902"/>
                  <a:gd name="connsiteY7" fmla="*/ 0 h 109216"/>
                  <a:gd name="connsiteX8" fmla="*/ 1194 w 95902"/>
                  <a:gd name="connsiteY8" fmla="*/ 67791 h 109216"/>
                  <a:gd name="connsiteX9" fmla="*/ 1194 w 95902"/>
                  <a:gd name="connsiteY9" fmla="*/ 68788 h 109216"/>
                  <a:gd name="connsiteX10" fmla="*/ 73 w 95902"/>
                  <a:gd name="connsiteY10" fmla="*/ 78508 h 109216"/>
                  <a:gd name="connsiteX11" fmla="*/ 26638 w 95902"/>
                  <a:gd name="connsiteY11" fmla="*/ 109122 h 109216"/>
                  <a:gd name="connsiteX12" fmla="*/ 29980 w 95902"/>
                  <a:gd name="connsiteY12" fmla="*/ 109163 h 109216"/>
                  <a:gd name="connsiteX13" fmla="*/ 61384 w 95902"/>
                  <a:gd name="connsiteY13" fmla="*/ 96702 h 109216"/>
                  <a:gd name="connsiteX14" fmla="*/ 59265 w 95902"/>
                  <a:gd name="connsiteY14" fmla="*/ 107917 h 109216"/>
                  <a:gd name="connsiteX15" fmla="*/ 59265 w 95902"/>
                  <a:gd name="connsiteY15" fmla="*/ 107917 h 109216"/>
                  <a:gd name="connsiteX16" fmla="*/ 74842 w 95902"/>
                  <a:gd name="connsiteY16" fmla="*/ 107917 h 109216"/>
                  <a:gd name="connsiteX17" fmla="*/ 95902 w 95902"/>
                  <a:gd name="connsiteY17" fmla="*/ 0 h 109216"/>
                  <a:gd name="connsiteX18" fmla="*/ 95902 w 95902"/>
                  <a:gd name="connsiteY18" fmla="*/ 0 h 109216"/>
                  <a:gd name="connsiteX19" fmla="*/ 79951 w 95902"/>
                  <a:gd name="connsiteY19" fmla="*/ 0 h 10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5902" h="109216">
                    <a:moveTo>
                      <a:pt x="66742" y="65797"/>
                    </a:moveTo>
                    <a:cubicBezTo>
                      <a:pt x="65228" y="82115"/>
                      <a:pt x="51723" y="94709"/>
                      <a:pt x="35339" y="95082"/>
                    </a:cubicBezTo>
                    <a:cubicBezTo>
                      <a:pt x="25692" y="96142"/>
                      <a:pt x="17013" y="89183"/>
                      <a:pt x="15953" y="79537"/>
                    </a:cubicBezTo>
                    <a:cubicBezTo>
                      <a:pt x="15833" y="78450"/>
                      <a:pt x="15814" y="77355"/>
                      <a:pt x="15899" y="76265"/>
                    </a:cubicBezTo>
                    <a:cubicBezTo>
                      <a:pt x="15976" y="72921"/>
                      <a:pt x="16309" y="69588"/>
                      <a:pt x="16896" y="66295"/>
                    </a:cubicBezTo>
                    <a:lnTo>
                      <a:pt x="30230" y="0"/>
                    </a:lnTo>
                    <a:lnTo>
                      <a:pt x="30230" y="0"/>
                    </a:lnTo>
                    <a:lnTo>
                      <a:pt x="14528" y="0"/>
                    </a:lnTo>
                    <a:lnTo>
                      <a:pt x="1194" y="67791"/>
                    </a:lnTo>
                    <a:lnTo>
                      <a:pt x="1194" y="68788"/>
                    </a:lnTo>
                    <a:cubicBezTo>
                      <a:pt x="472" y="71978"/>
                      <a:pt x="95" y="75237"/>
                      <a:pt x="73" y="78508"/>
                    </a:cubicBezTo>
                    <a:cubicBezTo>
                      <a:pt x="-1045" y="94298"/>
                      <a:pt x="10848" y="108004"/>
                      <a:pt x="26638" y="109122"/>
                    </a:cubicBezTo>
                    <a:cubicBezTo>
                      <a:pt x="27751" y="109200"/>
                      <a:pt x="28866" y="109214"/>
                      <a:pt x="29980" y="109163"/>
                    </a:cubicBezTo>
                    <a:cubicBezTo>
                      <a:pt x="41760" y="109765"/>
                      <a:pt x="53221" y="105218"/>
                      <a:pt x="61384" y="96702"/>
                    </a:cubicBezTo>
                    <a:lnTo>
                      <a:pt x="59265" y="107917"/>
                    </a:lnTo>
                    <a:lnTo>
                      <a:pt x="59265" y="107917"/>
                    </a:lnTo>
                    <a:lnTo>
                      <a:pt x="74842" y="107917"/>
                    </a:lnTo>
                    <a:lnTo>
                      <a:pt x="95902" y="0"/>
                    </a:lnTo>
                    <a:lnTo>
                      <a:pt x="95902" y="0"/>
                    </a:lnTo>
                    <a:lnTo>
                      <a:pt x="79951" y="0"/>
                    </a:lnTo>
                    <a:close/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4" name="Freihandform: Form 13">
                <a:extLst>
                  <a:ext uri="{FF2B5EF4-FFF2-40B4-BE49-F238E27FC236}">
                    <a16:creationId xmlns:a16="http://schemas.microsoft.com/office/drawing/2014/main" id="{ED44DE23-7081-4AC9-BF06-502BEC71C004}"/>
                  </a:ext>
                </a:extLst>
              </p:cNvPr>
              <p:cNvSpPr/>
              <p:nvPr/>
            </p:nvSpPr>
            <p:spPr>
              <a:xfrm>
                <a:off x="1376472" y="6555186"/>
                <a:ext cx="87480" cy="109664"/>
              </a:xfrm>
              <a:custGeom>
                <a:avLst/>
                <a:gdLst>
                  <a:gd name="connsiteX0" fmla="*/ 64302 w 87480"/>
                  <a:gd name="connsiteY0" fmla="*/ 3 h 109664"/>
                  <a:gd name="connsiteX1" fmla="*/ 34518 w 87480"/>
                  <a:gd name="connsiteY1" fmla="*/ 14209 h 109664"/>
                  <a:gd name="connsiteX2" fmla="*/ 36886 w 87480"/>
                  <a:gd name="connsiteY2" fmla="*/ 1747 h 109664"/>
                  <a:gd name="connsiteX3" fmla="*/ 36886 w 87480"/>
                  <a:gd name="connsiteY3" fmla="*/ 1747 h 109664"/>
                  <a:gd name="connsiteX4" fmla="*/ 21434 w 87480"/>
                  <a:gd name="connsiteY4" fmla="*/ 1747 h 109664"/>
                  <a:gd name="connsiteX5" fmla="*/ 0 w 87480"/>
                  <a:gd name="connsiteY5" fmla="*/ 109664 h 109664"/>
                  <a:gd name="connsiteX6" fmla="*/ 0 w 87480"/>
                  <a:gd name="connsiteY6" fmla="*/ 109664 h 109664"/>
                  <a:gd name="connsiteX7" fmla="*/ 15826 w 87480"/>
                  <a:gd name="connsiteY7" fmla="*/ 109664 h 109664"/>
                  <a:gd name="connsiteX8" fmla="*/ 28288 w 87480"/>
                  <a:gd name="connsiteY8" fmla="*/ 43493 h 109664"/>
                  <a:gd name="connsiteX9" fmla="*/ 59940 w 87480"/>
                  <a:gd name="connsiteY9" fmla="*/ 14209 h 109664"/>
                  <a:gd name="connsiteX10" fmla="*/ 75019 w 87480"/>
                  <a:gd name="connsiteY10" fmla="*/ 21810 h 109664"/>
                  <a:gd name="connsiteX11" fmla="*/ 75019 w 87480"/>
                  <a:gd name="connsiteY11" fmla="*/ 21810 h 109664"/>
                  <a:gd name="connsiteX12" fmla="*/ 87480 w 87480"/>
                  <a:gd name="connsiteY12" fmla="*/ 10346 h 109664"/>
                  <a:gd name="connsiteX13" fmla="*/ 87480 w 87480"/>
                  <a:gd name="connsiteY13" fmla="*/ 10346 h 109664"/>
                  <a:gd name="connsiteX14" fmla="*/ 63928 w 87480"/>
                  <a:gd name="connsiteY14" fmla="*/ 252 h 109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480" h="109664">
                    <a:moveTo>
                      <a:pt x="64302" y="3"/>
                    </a:moveTo>
                    <a:cubicBezTo>
                      <a:pt x="52709" y="-136"/>
                      <a:pt x="41706" y="5111"/>
                      <a:pt x="34518" y="14209"/>
                    </a:cubicBezTo>
                    <a:lnTo>
                      <a:pt x="36886" y="1747"/>
                    </a:lnTo>
                    <a:lnTo>
                      <a:pt x="36886" y="1747"/>
                    </a:lnTo>
                    <a:lnTo>
                      <a:pt x="21434" y="1747"/>
                    </a:lnTo>
                    <a:lnTo>
                      <a:pt x="0" y="109664"/>
                    </a:lnTo>
                    <a:lnTo>
                      <a:pt x="0" y="109664"/>
                    </a:lnTo>
                    <a:lnTo>
                      <a:pt x="15826" y="109664"/>
                    </a:lnTo>
                    <a:lnTo>
                      <a:pt x="28288" y="43493"/>
                    </a:lnTo>
                    <a:cubicBezTo>
                      <a:pt x="30515" y="27438"/>
                      <a:pt x="43760" y="15183"/>
                      <a:pt x="59940" y="14209"/>
                    </a:cubicBezTo>
                    <a:cubicBezTo>
                      <a:pt x="65919" y="14072"/>
                      <a:pt x="71573" y="16922"/>
                      <a:pt x="75019" y="21810"/>
                    </a:cubicBezTo>
                    <a:lnTo>
                      <a:pt x="75019" y="21810"/>
                    </a:lnTo>
                    <a:lnTo>
                      <a:pt x="87480" y="10346"/>
                    </a:lnTo>
                    <a:lnTo>
                      <a:pt x="87480" y="10346"/>
                    </a:lnTo>
                    <a:cubicBezTo>
                      <a:pt x="81552" y="3603"/>
                      <a:pt x="72899" y="-105"/>
                      <a:pt x="63928" y="2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8C24FD2-AEE2-43CA-8EB3-8E646C2E5E46}"/>
                </a:ext>
              </a:extLst>
            </p:cNvPr>
            <p:cNvSpPr/>
            <p:nvPr/>
          </p:nvSpPr>
          <p:spPr>
            <a:xfrm>
              <a:off x="1159517" y="6556560"/>
              <a:ext cx="96452" cy="108166"/>
            </a:xfrm>
            <a:custGeom>
              <a:avLst/>
              <a:gdLst>
                <a:gd name="connsiteX0" fmla="*/ 23303 w 96452"/>
                <a:gd name="connsiteY0" fmla="*/ 0 h 108166"/>
                <a:gd name="connsiteX1" fmla="*/ 20562 w 96452"/>
                <a:gd name="connsiteY1" fmla="*/ 13708 h 108166"/>
                <a:gd name="connsiteX2" fmla="*/ 20562 w 96452"/>
                <a:gd name="connsiteY2" fmla="*/ 13957 h 108166"/>
                <a:gd name="connsiteX3" fmla="*/ 74271 w 96452"/>
                <a:gd name="connsiteY3" fmla="*/ 13957 h 108166"/>
                <a:gd name="connsiteX4" fmla="*/ 2742 w 96452"/>
                <a:gd name="connsiteY4" fmla="*/ 94957 h 108166"/>
                <a:gd name="connsiteX5" fmla="*/ 2617 w 96452"/>
                <a:gd name="connsiteY5" fmla="*/ 94957 h 108166"/>
                <a:gd name="connsiteX6" fmla="*/ 0 w 96452"/>
                <a:gd name="connsiteY6" fmla="*/ 108166 h 108166"/>
                <a:gd name="connsiteX7" fmla="*/ 76265 w 96452"/>
                <a:gd name="connsiteY7" fmla="*/ 108166 h 108166"/>
                <a:gd name="connsiteX8" fmla="*/ 79006 w 96452"/>
                <a:gd name="connsiteY8" fmla="*/ 94209 h 108166"/>
                <a:gd name="connsiteX9" fmla="*/ 21932 w 96452"/>
                <a:gd name="connsiteY9" fmla="*/ 94209 h 108166"/>
                <a:gd name="connsiteX10" fmla="*/ 93835 w 96452"/>
                <a:gd name="connsiteY10" fmla="*/ 13209 h 108166"/>
                <a:gd name="connsiteX11" fmla="*/ 93835 w 96452"/>
                <a:gd name="connsiteY11" fmla="*/ 13209 h 108166"/>
                <a:gd name="connsiteX12" fmla="*/ 96452 w 96452"/>
                <a:gd name="connsiteY12" fmla="*/ 0 h 108166"/>
                <a:gd name="connsiteX13" fmla="*/ 23303 w 96452"/>
                <a:gd name="connsiteY13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452" h="108166">
                  <a:moveTo>
                    <a:pt x="23303" y="0"/>
                  </a:moveTo>
                  <a:lnTo>
                    <a:pt x="20562" y="13708"/>
                  </a:lnTo>
                  <a:lnTo>
                    <a:pt x="20562" y="13957"/>
                  </a:lnTo>
                  <a:lnTo>
                    <a:pt x="74271" y="13957"/>
                  </a:lnTo>
                  <a:lnTo>
                    <a:pt x="2742" y="94957"/>
                  </a:lnTo>
                  <a:lnTo>
                    <a:pt x="2617" y="94957"/>
                  </a:lnTo>
                  <a:lnTo>
                    <a:pt x="0" y="108166"/>
                  </a:lnTo>
                  <a:lnTo>
                    <a:pt x="76265" y="108166"/>
                  </a:lnTo>
                  <a:lnTo>
                    <a:pt x="79006" y="94209"/>
                  </a:lnTo>
                  <a:lnTo>
                    <a:pt x="21932" y="94209"/>
                  </a:lnTo>
                  <a:lnTo>
                    <a:pt x="93835" y="13209"/>
                  </a:lnTo>
                  <a:lnTo>
                    <a:pt x="93835" y="13209"/>
                  </a:lnTo>
                  <a:lnTo>
                    <a:pt x="96452" y="0"/>
                  </a:lnTo>
                  <a:lnTo>
                    <a:pt x="2330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EE7F6F4-4D2C-45B3-A061-9606B2BD36A7}"/>
                </a:ext>
              </a:extLst>
            </p:cNvPr>
            <p:cNvSpPr/>
            <p:nvPr/>
          </p:nvSpPr>
          <p:spPr>
            <a:xfrm>
              <a:off x="1466445" y="6556560"/>
              <a:ext cx="37259" cy="108166"/>
            </a:xfrm>
            <a:custGeom>
              <a:avLst/>
              <a:gdLst>
                <a:gd name="connsiteX0" fmla="*/ 21683 w 37259"/>
                <a:gd name="connsiteY0" fmla="*/ 0 h 108166"/>
                <a:gd name="connsiteX1" fmla="*/ 0 w 37259"/>
                <a:gd name="connsiteY1" fmla="*/ 107917 h 108166"/>
                <a:gd name="connsiteX2" fmla="*/ 0 w 37259"/>
                <a:gd name="connsiteY2" fmla="*/ 108166 h 108166"/>
                <a:gd name="connsiteX3" fmla="*/ 15702 w 37259"/>
                <a:gd name="connsiteY3" fmla="*/ 108166 h 108166"/>
                <a:gd name="connsiteX4" fmla="*/ 37260 w 37259"/>
                <a:gd name="connsiteY4" fmla="*/ 0 h 108166"/>
                <a:gd name="connsiteX5" fmla="*/ 21683 w 37259"/>
                <a:gd name="connsiteY5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59" h="108166">
                  <a:moveTo>
                    <a:pt x="21683" y="0"/>
                  </a:moveTo>
                  <a:lnTo>
                    <a:pt x="0" y="107917"/>
                  </a:lnTo>
                  <a:lnTo>
                    <a:pt x="0" y="108166"/>
                  </a:lnTo>
                  <a:lnTo>
                    <a:pt x="15702" y="108166"/>
                  </a:lnTo>
                  <a:lnTo>
                    <a:pt x="37260" y="0"/>
                  </a:lnTo>
                  <a:lnTo>
                    <a:pt x="2168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grpSp>
          <p:nvGrpSpPr>
            <p:cNvPr id="17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518879" y="6507337"/>
              <a:ext cx="191395" cy="158803"/>
              <a:chOff x="1518879" y="6507337"/>
              <a:chExt cx="191395" cy="158803"/>
            </a:xfrm>
            <a:grpFill/>
          </p:grpSpPr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B2186F78-5D28-4695-8B1C-5A3F1A53AAB3}"/>
                  </a:ext>
                </a:extLst>
              </p:cNvPr>
              <p:cNvSpPr/>
              <p:nvPr/>
            </p:nvSpPr>
            <p:spPr>
              <a:xfrm>
                <a:off x="1614114" y="6507337"/>
                <a:ext cx="96160" cy="157638"/>
              </a:xfrm>
              <a:custGeom>
                <a:avLst/>
                <a:gdLst>
                  <a:gd name="connsiteX0" fmla="*/ 66046 w 96160"/>
                  <a:gd name="connsiteY0" fmla="*/ 47852 h 157638"/>
                  <a:gd name="connsiteX1" fmla="*/ 35142 w 96160"/>
                  <a:gd name="connsiteY1" fmla="*/ 60314 h 157638"/>
                  <a:gd name="connsiteX2" fmla="*/ 47603 w 96160"/>
                  <a:gd name="connsiteY2" fmla="*/ 0 h 157638"/>
                  <a:gd name="connsiteX3" fmla="*/ 31652 w 96160"/>
                  <a:gd name="connsiteY3" fmla="*/ 0 h 157638"/>
                  <a:gd name="connsiteX4" fmla="*/ 0 w 96160"/>
                  <a:gd name="connsiteY4" fmla="*/ 157389 h 157638"/>
                  <a:gd name="connsiteX5" fmla="*/ 15701 w 96160"/>
                  <a:gd name="connsiteY5" fmla="*/ 157389 h 157638"/>
                  <a:gd name="connsiteX6" fmla="*/ 28911 w 96160"/>
                  <a:gd name="connsiteY6" fmla="*/ 91218 h 157638"/>
                  <a:gd name="connsiteX7" fmla="*/ 60563 w 96160"/>
                  <a:gd name="connsiteY7" fmla="*/ 62058 h 157638"/>
                  <a:gd name="connsiteX8" fmla="*/ 79837 w 96160"/>
                  <a:gd name="connsiteY8" fmla="*/ 77742 h 157638"/>
                  <a:gd name="connsiteX9" fmla="*/ 79878 w 96160"/>
                  <a:gd name="connsiteY9" fmla="*/ 80875 h 157638"/>
                  <a:gd name="connsiteX10" fmla="*/ 78757 w 96160"/>
                  <a:gd name="connsiteY10" fmla="*/ 90969 h 157638"/>
                  <a:gd name="connsiteX11" fmla="*/ 65423 w 96160"/>
                  <a:gd name="connsiteY11" fmla="*/ 157638 h 157638"/>
                  <a:gd name="connsiteX12" fmla="*/ 81125 w 96160"/>
                  <a:gd name="connsiteY12" fmla="*/ 157638 h 157638"/>
                  <a:gd name="connsiteX13" fmla="*/ 94957 w 96160"/>
                  <a:gd name="connsiteY13" fmla="*/ 89474 h 157638"/>
                  <a:gd name="connsiteX14" fmla="*/ 96078 w 96160"/>
                  <a:gd name="connsiteY14" fmla="*/ 78757 h 157638"/>
                  <a:gd name="connsiteX15" fmla="*/ 69522 w 96160"/>
                  <a:gd name="connsiteY15" fmla="*/ 47902 h 157638"/>
                  <a:gd name="connsiteX16" fmla="*/ 66046 w 96160"/>
                  <a:gd name="connsiteY16" fmla="*/ 47852 h 1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160" h="157638">
                    <a:moveTo>
                      <a:pt x="66046" y="47852"/>
                    </a:moveTo>
                    <a:cubicBezTo>
                      <a:pt x="54431" y="47363"/>
                      <a:pt x="43168" y="51904"/>
                      <a:pt x="35142" y="60314"/>
                    </a:cubicBezTo>
                    <a:lnTo>
                      <a:pt x="47603" y="0"/>
                    </a:lnTo>
                    <a:lnTo>
                      <a:pt x="31652" y="0"/>
                    </a:lnTo>
                    <a:lnTo>
                      <a:pt x="0" y="157389"/>
                    </a:lnTo>
                    <a:lnTo>
                      <a:pt x="15701" y="157389"/>
                    </a:lnTo>
                    <a:lnTo>
                      <a:pt x="28911" y="91218"/>
                    </a:lnTo>
                    <a:cubicBezTo>
                      <a:pt x="30603" y="74910"/>
                      <a:pt x="44170" y="62411"/>
                      <a:pt x="60563" y="62058"/>
                    </a:cubicBezTo>
                    <a:cubicBezTo>
                      <a:pt x="70216" y="61067"/>
                      <a:pt x="78845" y="68088"/>
                      <a:pt x="79837" y="77742"/>
                    </a:cubicBezTo>
                    <a:cubicBezTo>
                      <a:pt x="79945" y="78783"/>
                      <a:pt x="79958" y="79832"/>
                      <a:pt x="79878" y="80875"/>
                    </a:cubicBezTo>
                    <a:cubicBezTo>
                      <a:pt x="79822" y="84268"/>
                      <a:pt x="79446" y="87647"/>
                      <a:pt x="78757" y="90969"/>
                    </a:cubicBezTo>
                    <a:lnTo>
                      <a:pt x="65423" y="157638"/>
                    </a:lnTo>
                    <a:lnTo>
                      <a:pt x="81125" y="157638"/>
                    </a:lnTo>
                    <a:lnTo>
                      <a:pt x="94957" y="89474"/>
                    </a:lnTo>
                    <a:cubicBezTo>
                      <a:pt x="95657" y="85943"/>
                      <a:pt x="96034" y="82356"/>
                      <a:pt x="96078" y="78757"/>
                    </a:cubicBezTo>
                    <a:cubicBezTo>
                      <a:pt x="97265" y="62903"/>
                      <a:pt x="85375" y="49089"/>
                      <a:pt x="69522" y="47902"/>
                    </a:cubicBezTo>
                    <a:cubicBezTo>
                      <a:pt x="68365" y="47815"/>
                      <a:pt x="67205" y="47799"/>
                      <a:pt x="66046" y="478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1FE5475E-83C3-4BE3-BBF1-FAE9A6986B3F}"/>
                  </a:ext>
                </a:extLst>
              </p:cNvPr>
              <p:cNvSpPr/>
              <p:nvPr/>
            </p:nvSpPr>
            <p:spPr>
              <a:xfrm>
                <a:off x="1518879" y="6555189"/>
                <a:ext cx="87882" cy="110951"/>
              </a:xfrm>
              <a:custGeom>
                <a:avLst/>
                <a:gdLst>
                  <a:gd name="connsiteX0" fmla="*/ 56853 w 87882"/>
                  <a:gd name="connsiteY0" fmla="*/ 0 h 110951"/>
                  <a:gd name="connsiteX1" fmla="*/ 1649 w 87882"/>
                  <a:gd name="connsiteY1" fmla="*/ 55329 h 110951"/>
                  <a:gd name="connsiteX2" fmla="*/ 153 w 87882"/>
                  <a:gd name="connsiteY2" fmla="*/ 71903 h 110951"/>
                  <a:gd name="connsiteX3" fmla="*/ 32484 w 87882"/>
                  <a:gd name="connsiteY3" fmla="*/ 110801 h 110951"/>
                  <a:gd name="connsiteX4" fmla="*/ 37538 w 87882"/>
                  <a:gd name="connsiteY4" fmla="*/ 110908 h 110951"/>
                  <a:gd name="connsiteX5" fmla="*/ 73552 w 87882"/>
                  <a:gd name="connsiteY5" fmla="*/ 95705 h 110951"/>
                  <a:gd name="connsiteX6" fmla="*/ 73552 w 87882"/>
                  <a:gd name="connsiteY6" fmla="*/ 95705 h 110951"/>
                  <a:gd name="connsiteX7" fmla="*/ 64455 w 87882"/>
                  <a:gd name="connsiteY7" fmla="*/ 84614 h 110951"/>
                  <a:gd name="connsiteX8" fmla="*/ 64455 w 87882"/>
                  <a:gd name="connsiteY8" fmla="*/ 84614 h 110951"/>
                  <a:gd name="connsiteX9" fmla="*/ 64455 w 87882"/>
                  <a:gd name="connsiteY9" fmla="*/ 84614 h 110951"/>
                  <a:gd name="connsiteX10" fmla="*/ 38535 w 87882"/>
                  <a:gd name="connsiteY10" fmla="*/ 97075 h 110951"/>
                  <a:gd name="connsiteX11" fmla="*/ 15233 w 87882"/>
                  <a:gd name="connsiteY11" fmla="*/ 75551 h 110951"/>
                  <a:gd name="connsiteX12" fmla="*/ 15356 w 87882"/>
                  <a:gd name="connsiteY12" fmla="*/ 72152 h 110951"/>
                  <a:gd name="connsiteX13" fmla="*/ 17101 w 87882"/>
                  <a:gd name="connsiteY13" fmla="*/ 55952 h 110951"/>
                  <a:gd name="connsiteX14" fmla="*/ 31058 w 87882"/>
                  <a:gd name="connsiteY14" fmla="*/ 25048 h 110951"/>
                  <a:gd name="connsiteX15" fmla="*/ 55233 w 87882"/>
                  <a:gd name="connsiteY15" fmla="*/ 14206 h 110951"/>
                  <a:gd name="connsiteX16" fmla="*/ 76293 w 87882"/>
                  <a:gd name="connsiteY16" fmla="*/ 26668 h 110951"/>
                  <a:gd name="connsiteX17" fmla="*/ 76293 w 87882"/>
                  <a:gd name="connsiteY17" fmla="*/ 26668 h 110951"/>
                  <a:gd name="connsiteX18" fmla="*/ 87883 w 87882"/>
                  <a:gd name="connsiteY18" fmla="*/ 16823 h 110951"/>
                  <a:gd name="connsiteX19" fmla="*/ 87883 w 87882"/>
                  <a:gd name="connsiteY19" fmla="*/ 16823 h 110951"/>
                  <a:gd name="connsiteX20" fmla="*/ 56729 w 87882"/>
                  <a:gd name="connsiteY20" fmla="*/ 748 h 11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7882" h="110951">
                    <a:moveTo>
                      <a:pt x="56853" y="0"/>
                    </a:moveTo>
                    <a:cubicBezTo>
                      <a:pt x="28192" y="0"/>
                      <a:pt x="8129" y="20188"/>
                      <a:pt x="1649" y="55329"/>
                    </a:cubicBezTo>
                    <a:cubicBezTo>
                      <a:pt x="671" y="60800"/>
                      <a:pt x="170" y="66345"/>
                      <a:pt x="153" y="71903"/>
                    </a:cubicBezTo>
                    <a:cubicBezTo>
                      <a:pt x="-1660" y="91572"/>
                      <a:pt x="12814" y="108987"/>
                      <a:pt x="32484" y="110801"/>
                    </a:cubicBezTo>
                    <a:cubicBezTo>
                      <a:pt x="34163" y="110955"/>
                      <a:pt x="35853" y="110991"/>
                      <a:pt x="37538" y="110908"/>
                    </a:cubicBezTo>
                    <a:cubicBezTo>
                      <a:pt x="51112" y="110955"/>
                      <a:pt x="64118" y="105465"/>
                      <a:pt x="73552" y="95705"/>
                    </a:cubicBezTo>
                    <a:lnTo>
                      <a:pt x="73552" y="95705"/>
                    </a:lnTo>
                    <a:lnTo>
                      <a:pt x="64455" y="84614"/>
                    </a:lnTo>
                    <a:lnTo>
                      <a:pt x="64455" y="84614"/>
                    </a:lnTo>
                    <a:lnTo>
                      <a:pt x="64455" y="84614"/>
                    </a:lnTo>
                    <a:cubicBezTo>
                      <a:pt x="58138" y="92466"/>
                      <a:pt x="48613" y="97045"/>
                      <a:pt x="38535" y="97075"/>
                    </a:cubicBezTo>
                    <a:cubicBezTo>
                      <a:pt x="26157" y="97566"/>
                      <a:pt x="15724" y="87929"/>
                      <a:pt x="15233" y="75551"/>
                    </a:cubicBezTo>
                    <a:cubicBezTo>
                      <a:pt x="15188" y="74416"/>
                      <a:pt x="15229" y="73280"/>
                      <a:pt x="15356" y="72152"/>
                    </a:cubicBezTo>
                    <a:cubicBezTo>
                      <a:pt x="15424" y="66709"/>
                      <a:pt x="16008" y="61285"/>
                      <a:pt x="17101" y="55952"/>
                    </a:cubicBezTo>
                    <a:cubicBezTo>
                      <a:pt x="18838" y="44568"/>
                      <a:pt x="23666" y="33878"/>
                      <a:pt x="31058" y="25048"/>
                    </a:cubicBezTo>
                    <a:cubicBezTo>
                      <a:pt x="37213" y="18167"/>
                      <a:pt x="46002" y="14225"/>
                      <a:pt x="55233" y="14206"/>
                    </a:cubicBezTo>
                    <a:cubicBezTo>
                      <a:pt x="64085" y="13892"/>
                      <a:pt x="72308" y="18758"/>
                      <a:pt x="76293" y="26668"/>
                    </a:cubicBezTo>
                    <a:lnTo>
                      <a:pt x="76293" y="26668"/>
                    </a:lnTo>
                    <a:lnTo>
                      <a:pt x="87883" y="16823"/>
                    </a:lnTo>
                    <a:lnTo>
                      <a:pt x="87883" y="16823"/>
                    </a:lnTo>
                    <a:cubicBezTo>
                      <a:pt x="81104" y="6298"/>
                      <a:pt x="69235" y="174"/>
                      <a:pt x="56729" y="748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41B77B6E-E7CB-412B-95AC-A9322C6799BB}"/>
                </a:ext>
              </a:extLst>
            </p:cNvPr>
            <p:cNvSpPr/>
            <p:nvPr/>
          </p:nvSpPr>
          <p:spPr>
            <a:xfrm>
              <a:off x="1493985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832E5C1A-13CE-49A6-B590-B6EAA5F9E1AD}"/>
                </a:ext>
              </a:extLst>
            </p:cNvPr>
            <p:cNvSpPr/>
            <p:nvPr/>
          </p:nvSpPr>
          <p:spPr>
            <a:xfrm>
              <a:off x="1340708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63AE00B0-780F-4053-8FE9-B7D321217AFF}"/>
                </a:ext>
              </a:extLst>
            </p:cNvPr>
            <p:cNvSpPr/>
            <p:nvPr/>
          </p:nvSpPr>
          <p:spPr>
            <a:xfrm>
              <a:off x="1298712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702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702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406CEAF-7399-4CCB-A322-03F0BA2532F5}"/>
                </a:ext>
              </a:extLst>
            </p:cNvPr>
            <p:cNvSpPr/>
            <p:nvPr/>
          </p:nvSpPr>
          <p:spPr>
            <a:xfrm>
              <a:off x="731837" y="6507088"/>
              <a:ext cx="417960" cy="157638"/>
            </a:xfrm>
            <a:custGeom>
              <a:avLst/>
              <a:gdLst>
                <a:gd name="connsiteX0" fmla="*/ 368612 w 417960"/>
                <a:gd name="connsiteY0" fmla="*/ 0 h 157638"/>
                <a:gd name="connsiteX1" fmla="*/ 356151 w 417960"/>
                <a:gd name="connsiteY1" fmla="*/ 61062 h 157638"/>
                <a:gd name="connsiteX2" fmla="*/ 320760 w 417960"/>
                <a:gd name="connsiteY2" fmla="*/ 61062 h 157638"/>
                <a:gd name="connsiteX3" fmla="*/ 333222 w 417960"/>
                <a:gd name="connsiteY3" fmla="*/ 0 h 157638"/>
                <a:gd name="connsiteX4" fmla="*/ 31652 w 417960"/>
                <a:gd name="connsiteY4" fmla="*/ 0 h 157638"/>
                <a:gd name="connsiteX5" fmla="*/ 0 w 417960"/>
                <a:gd name="connsiteY5" fmla="*/ 157638 h 157638"/>
                <a:gd name="connsiteX6" fmla="*/ 120254 w 417960"/>
                <a:gd name="connsiteY6" fmla="*/ 157638 h 157638"/>
                <a:gd name="connsiteX7" fmla="*/ 128105 w 417960"/>
                <a:gd name="connsiteY7" fmla="*/ 118260 h 157638"/>
                <a:gd name="connsiteX8" fmla="*/ 57074 w 417960"/>
                <a:gd name="connsiteY8" fmla="*/ 118260 h 157638"/>
                <a:gd name="connsiteX9" fmla="*/ 61435 w 417960"/>
                <a:gd name="connsiteY9" fmla="*/ 96577 h 157638"/>
                <a:gd name="connsiteX10" fmla="*/ 132342 w 417960"/>
                <a:gd name="connsiteY10" fmla="*/ 96577 h 157638"/>
                <a:gd name="connsiteX11" fmla="*/ 139569 w 417960"/>
                <a:gd name="connsiteY11" fmla="*/ 61062 h 157638"/>
                <a:gd name="connsiteX12" fmla="*/ 68538 w 417960"/>
                <a:gd name="connsiteY12" fmla="*/ 61062 h 157638"/>
                <a:gd name="connsiteX13" fmla="*/ 72900 w 417960"/>
                <a:gd name="connsiteY13" fmla="*/ 39378 h 157638"/>
                <a:gd name="connsiteX14" fmla="*/ 185303 w 417960"/>
                <a:gd name="connsiteY14" fmla="*/ 39378 h 157638"/>
                <a:gd name="connsiteX15" fmla="*/ 161626 w 417960"/>
                <a:gd name="connsiteY15" fmla="*/ 157638 h 157638"/>
                <a:gd name="connsiteX16" fmla="*/ 210849 w 417960"/>
                <a:gd name="connsiteY16" fmla="*/ 157638 h 157638"/>
                <a:gd name="connsiteX17" fmla="*/ 234651 w 417960"/>
                <a:gd name="connsiteY17" fmla="*/ 39378 h 157638"/>
                <a:gd name="connsiteX18" fmla="*/ 276023 w 417960"/>
                <a:gd name="connsiteY18" fmla="*/ 39378 h 157638"/>
                <a:gd name="connsiteX19" fmla="*/ 252222 w 417960"/>
                <a:gd name="connsiteY19" fmla="*/ 157638 h 157638"/>
                <a:gd name="connsiteX20" fmla="*/ 301569 w 417960"/>
                <a:gd name="connsiteY20" fmla="*/ 157638 h 157638"/>
                <a:gd name="connsiteX21" fmla="*/ 313657 w 417960"/>
                <a:gd name="connsiteY21" fmla="*/ 96577 h 157638"/>
                <a:gd name="connsiteX22" fmla="*/ 349172 w 417960"/>
                <a:gd name="connsiteY22" fmla="*/ 96577 h 157638"/>
                <a:gd name="connsiteX23" fmla="*/ 336960 w 417960"/>
                <a:gd name="connsiteY23" fmla="*/ 157638 h 157638"/>
                <a:gd name="connsiteX24" fmla="*/ 386308 w 417960"/>
                <a:gd name="connsiteY24" fmla="*/ 157638 h 157638"/>
                <a:gd name="connsiteX25" fmla="*/ 417960 w 417960"/>
                <a:gd name="connsiteY25" fmla="*/ 0 h 157638"/>
                <a:gd name="connsiteX26" fmla="*/ 368612 w 417960"/>
                <a:gd name="connsiteY26" fmla="*/ 0 h 15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7960" h="157638">
                  <a:moveTo>
                    <a:pt x="368612" y="0"/>
                  </a:moveTo>
                  <a:lnTo>
                    <a:pt x="356151" y="61062"/>
                  </a:lnTo>
                  <a:lnTo>
                    <a:pt x="320760" y="61062"/>
                  </a:lnTo>
                  <a:lnTo>
                    <a:pt x="333222" y="0"/>
                  </a:lnTo>
                  <a:lnTo>
                    <a:pt x="31652" y="0"/>
                  </a:lnTo>
                  <a:lnTo>
                    <a:pt x="0" y="157638"/>
                  </a:lnTo>
                  <a:lnTo>
                    <a:pt x="120254" y="157638"/>
                  </a:lnTo>
                  <a:lnTo>
                    <a:pt x="128105" y="118260"/>
                  </a:lnTo>
                  <a:lnTo>
                    <a:pt x="57074" y="118260"/>
                  </a:lnTo>
                  <a:lnTo>
                    <a:pt x="61435" y="96577"/>
                  </a:lnTo>
                  <a:lnTo>
                    <a:pt x="132342" y="96577"/>
                  </a:lnTo>
                  <a:lnTo>
                    <a:pt x="139569" y="61062"/>
                  </a:lnTo>
                  <a:lnTo>
                    <a:pt x="68538" y="61062"/>
                  </a:lnTo>
                  <a:lnTo>
                    <a:pt x="72900" y="39378"/>
                  </a:lnTo>
                  <a:lnTo>
                    <a:pt x="185303" y="39378"/>
                  </a:lnTo>
                  <a:lnTo>
                    <a:pt x="161626" y="157638"/>
                  </a:lnTo>
                  <a:lnTo>
                    <a:pt x="210849" y="157638"/>
                  </a:lnTo>
                  <a:lnTo>
                    <a:pt x="234651" y="39378"/>
                  </a:lnTo>
                  <a:lnTo>
                    <a:pt x="276023" y="39378"/>
                  </a:lnTo>
                  <a:lnTo>
                    <a:pt x="252222" y="157638"/>
                  </a:lnTo>
                  <a:lnTo>
                    <a:pt x="301569" y="157638"/>
                  </a:lnTo>
                  <a:lnTo>
                    <a:pt x="313657" y="96577"/>
                  </a:lnTo>
                  <a:lnTo>
                    <a:pt x="349172" y="96577"/>
                  </a:lnTo>
                  <a:lnTo>
                    <a:pt x="336960" y="157638"/>
                  </a:lnTo>
                  <a:lnTo>
                    <a:pt x="386308" y="157638"/>
                  </a:lnTo>
                  <a:lnTo>
                    <a:pt x="417960" y="0"/>
                  </a:lnTo>
                  <a:lnTo>
                    <a:pt x="368612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</p:grpSp>
    </p:spTree>
    <p:extLst>
      <p:ext uri="{BB962C8B-B14F-4D97-AF65-F5344CB8AC3E}">
        <p14:creationId xmlns:p14="http://schemas.microsoft.com/office/powerpoint/2010/main" val="371683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C2547-0B26-4181-9958-0F74634B97A1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1412874"/>
            <a:ext cx="10728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94385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3879-9C0F-4F94-919F-30B833E8871A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260350"/>
            <a:ext cx="10728000" cy="6012524"/>
          </a:xfrm>
        </p:spPr>
        <p:txBody>
          <a:bodyPr tIns="21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842048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163" y="1412875"/>
            <a:ext cx="5256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82BE-DF56-4719-B180-C3B0D509F71F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040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996394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5121800"/>
            <a:ext cx="5255999" cy="1152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B9425-7348-43E2-B0E9-6A2A48F5FA8A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1AAB6914-2518-430D-BF4C-14EA51B614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4162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5092EEFB-079B-4C38-A665-E52B983760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4162" y="5121800"/>
            <a:ext cx="5256001" cy="1152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085750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4166439"/>
            <a:ext cx="10728327" cy="2124401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782B2-018B-4FD3-AD95-2F64EDE0E9D6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36793346-BF6B-42A8-ADE0-3AA3DC3B23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40162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FE637F68-618E-43EB-B240-4BFA26852F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85999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25298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"/>
          </a:xfrm>
        </p:spPr>
        <p:txBody>
          <a:bodyPr/>
          <a:lstStyle>
            <a:lvl1pPr marL="0" indent="0">
              <a:buNone/>
              <a:defRPr b="1"/>
            </a:lvl1pPr>
            <a:lvl2pPr marL="266700" indent="0">
              <a:buNone/>
              <a:defRPr b="1"/>
            </a:lvl2pPr>
            <a:lvl3pPr marL="538163" indent="0">
              <a:buNone/>
              <a:defRPr b="1"/>
            </a:lvl3pPr>
            <a:lvl4pPr marL="804862" indent="0">
              <a:buNone/>
              <a:defRPr b="1"/>
            </a:lvl4pPr>
            <a:lvl5pPr marL="1076325" indent="0">
              <a:buNone/>
              <a:defRPr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FED0-443D-411A-B8E4-0668A8890EE3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Organisationseinheit verbal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9" name="Tabellenplatzhalter 8">
            <a:extLst>
              <a:ext uri="{FF2B5EF4-FFF2-40B4-BE49-F238E27FC236}">
                <a16:creationId xmlns:a16="http://schemas.microsoft.com/office/drawing/2014/main" id="{A1D947E6-CC00-458E-BDE1-B0877E30333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731838" y="2061398"/>
            <a:ext cx="10728325" cy="4212401"/>
          </a:xfrm>
        </p:spPr>
        <p:txBody>
          <a:bodyPr tIns="1260000"/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noProof="0"/>
              <a:t>Click icon to add table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928661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394B20FF-3667-40DF-92A1-C6CF3BBC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2135492"/>
            <a:ext cx="10728325" cy="3960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540000" indent="0">
              <a:buNone/>
              <a:defRPr>
                <a:solidFill>
                  <a:schemeClr val="bg1"/>
                </a:solidFill>
              </a:defRPr>
            </a:lvl3pPr>
            <a:lvl4pPr marL="808537" indent="0">
              <a:buNone/>
              <a:defRPr>
                <a:solidFill>
                  <a:schemeClr val="bg1"/>
                </a:solidFill>
              </a:defRPr>
            </a:lvl4pPr>
            <a:lvl5pPr marL="108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Bildplatzhalter 8">
            <a:extLst>
              <a:ext uri="{FF2B5EF4-FFF2-40B4-BE49-F238E27FC236}">
                <a16:creationId xmlns:a16="http://schemas.microsoft.com/office/drawing/2014/main" id="{794484F1-3B7F-46CE-AD0B-2310A557A9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F900572E-A73E-42BE-96FA-38ADC4E79F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70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98">
          <p15:clr>
            <a:srgbClr val="FBAE40"/>
          </p15:clr>
        </p15:guide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9CEF804-E58C-481B-A606-7D35AF68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1"/>
            <a:ext cx="10728325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C6EC0D-393C-42F2-B6A7-B19C9B098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7" y="1412875"/>
            <a:ext cx="10728325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C96E51-36C9-4BEE-A761-33378A0DF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3692" y="6522444"/>
            <a:ext cx="612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A358CF3-A22A-46C1-A4E5-5810212466EF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1EC403-6E63-4450-AFDD-66CA49D6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71700" y="6522444"/>
            <a:ext cx="54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DFCC57-7DDC-4B2C-A6BE-862DAF9C9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7585" y="6522444"/>
            <a:ext cx="322577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40960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0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1" userDrawn="1">
          <p15:clr>
            <a:srgbClr val="F26B43"/>
          </p15:clr>
        </p15:guide>
        <p15:guide id="3" pos="7219" userDrawn="1">
          <p15:clr>
            <a:srgbClr val="F26B43"/>
          </p15:clr>
        </p15:guide>
        <p15:guide id="4" orient="horz" pos="164" userDrawn="1">
          <p15:clr>
            <a:srgbClr val="F26B43"/>
          </p15:clr>
        </p15:guide>
        <p15:guide id="5" orient="horz" pos="890" userDrawn="1">
          <p15:clr>
            <a:srgbClr val="F26B43"/>
          </p15:clr>
        </p15:guide>
        <p15:guide id="6" orient="horz" pos="4201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B978-0-08-097072-1.00007-8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rxiv.org/abs/2208.01616" TargetMode="Externa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98-022-17472-w" TargetMode="External"/><Relationship Id="rId7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0.png"/><Relationship Id="rId4" Type="http://schemas.openxmlformats.org/officeDocument/2006/relationships/hyperlink" Target="https://arxiv.org/abs/2203.11314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63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25.jpg"/><Relationship Id="rId4" Type="http://schemas.openxmlformats.org/officeDocument/2006/relationships/image" Target="../media/image6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belprize.org/uploads/2018/06/purcell-lecture.pdf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F1A159-0025-4B1B-B690-7487842486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i="0" u="none" strike="noStrike" baseline="0" dirty="0">
                <a:latin typeface="Calibri-Bold"/>
              </a:rPr>
              <a:t>How to build an NMR spectrometer?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C46F7D-1A34-4177-9197-C3DA214F45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Biological NMR</a:t>
            </a:r>
          </a:p>
          <a:p>
            <a:r>
              <a:rPr lang="de-DE" dirty="0"/>
              <a:t>www.bionmr.ethz.ch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0ED96C-4A8F-412B-9241-9932B4F8FB48}"/>
              </a:ext>
            </a:extLst>
          </p:cNvPr>
          <p:cNvSpPr txBox="1"/>
          <p:nvPr/>
        </p:nvSpPr>
        <p:spPr>
          <a:xfrm>
            <a:off x="1159677" y="5258137"/>
            <a:ext cx="61658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Takuya Segawa</a:t>
            </a:r>
          </a:p>
          <a:p>
            <a:r>
              <a:rPr lang="en-US" sz="2000" dirty="0" err="1">
                <a:solidFill>
                  <a:schemeClr val="accent1"/>
                </a:solidFill>
                <a:latin typeface="Arial"/>
                <a:ea typeface="+mj-ea"/>
                <a:cs typeface="+mj-cs"/>
              </a:rPr>
              <a:t>BioNMR</a:t>
            </a:r>
            <a:r>
              <a:rPr lang="en-US" sz="2000" dirty="0">
                <a:solidFill>
                  <a:schemeClr val="accent1"/>
                </a:solidFill>
                <a:latin typeface="Arial"/>
                <a:ea typeface="+mj-ea"/>
                <a:cs typeface="+mj-cs"/>
              </a:rPr>
              <a:t> group seminar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November 3,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1C4971-31D7-BDC6-4E1B-EFF496C81D33}"/>
              </a:ext>
            </a:extLst>
          </p:cNvPr>
          <p:cNvSpPr txBox="1"/>
          <p:nvPr/>
        </p:nvSpPr>
        <p:spPr>
          <a:xfrm>
            <a:off x="6744413" y="3429000"/>
            <a:ext cx="4170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i="1" dirty="0"/>
              <a:t>… </a:t>
            </a:r>
            <a:r>
              <a:rPr lang="de-CH" sz="2800" i="1" dirty="0" err="1"/>
              <a:t>or</a:t>
            </a:r>
            <a:r>
              <a:rPr lang="de-CH" sz="2800" i="1" dirty="0"/>
              <a:t> NMR </a:t>
            </a:r>
            <a:r>
              <a:rPr lang="de-CH" sz="2800" i="1" dirty="0" err="1"/>
              <a:t>for</a:t>
            </a:r>
            <a:r>
              <a:rPr lang="de-CH" sz="2800" i="1" dirty="0"/>
              <a:t> </a:t>
            </a:r>
            <a:r>
              <a:rPr lang="de-CH" sz="2800" i="1" dirty="0" err="1"/>
              <a:t>everyone</a:t>
            </a:r>
            <a:endParaRPr lang="de-CH" sz="2800" i="1" dirty="0"/>
          </a:p>
        </p:txBody>
      </p:sp>
    </p:spTree>
    <p:extLst>
      <p:ext uri="{BB962C8B-B14F-4D97-AF65-F5344CB8AC3E}">
        <p14:creationId xmlns:p14="http://schemas.microsoft.com/office/powerpoint/2010/main" val="361727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781BCC-B221-85A5-62A8-BA4A691AE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3879-9C0F-4F94-919F-30B833E8871A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C0B60E-8829-5AE3-47B3-5B07E7E4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Laboratory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Physical</a:t>
            </a:r>
            <a:r>
              <a:rPr lang="de-DE" noProof="0" dirty="0"/>
              <a:t> Chemistry</a:t>
            </a:r>
            <a:endParaRPr lang="de-CH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CA97D-A0A1-90BC-92ED-2AC86E29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</a:t>
            </a:fld>
            <a:endParaRPr lang="de-CH" noProof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7FA4750-81A7-6412-DC10-2B00F68428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" r="2413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B6F936-D6C1-5E58-8B8C-42A022FBA060}"/>
              </a:ext>
            </a:extLst>
          </p:cNvPr>
          <p:cNvSpPr txBox="1"/>
          <p:nvPr/>
        </p:nvSpPr>
        <p:spPr>
          <a:xfrm>
            <a:off x="4846062" y="150748"/>
            <a:ext cx="2536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/>
              <a:t>The NMR </a:t>
            </a:r>
            <a:r>
              <a:rPr lang="de-CH" sz="2000" dirty="0" err="1"/>
              <a:t>world</a:t>
            </a:r>
            <a:r>
              <a:rPr lang="de-CH" sz="2000" dirty="0"/>
              <a:t> </a:t>
            </a:r>
            <a:r>
              <a:rPr lang="de-CH" sz="2000" dirty="0" err="1"/>
              <a:t>map</a:t>
            </a:r>
            <a:endParaRPr lang="de-CH" sz="20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5C82434-E20E-D59A-CCC6-C70B56086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602327"/>
              </p:ext>
            </p:extLst>
          </p:nvPr>
        </p:nvGraphicFramePr>
        <p:xfrm>
          <a:off x="1278902" y="2759758"/>
          <a:ext cx="1498600" cy="1714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29925589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China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18145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United States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585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Germany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67684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United Kingdom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11017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India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50519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France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6861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Japan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32902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Italy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212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 dirty="0" err="1">
                          <a:effectLst/>
                        </a:rPr>
                        <a:t>Russian</a:t>
                      </a:r>
                      <a:r>
                        <a:rPr lang="de-CH" sz="1100" u="none" strike="noStrike" dirty="0">
                          <a:effectLst/>
                        </a:rPr>
                        <a:t> </a:t>
                      </a:r>
                      <a:r>
                        <a:rPr lang="de-CH" sz="1100" u="none" strike="noStrike" dirty="0" err="1">
                          <a:effectLst/>
                        </a:rPr>
                        <a:t>Federation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429813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8559B8B-0FD5-43D8-2C70-240AED19EECF}"/>
              </a:ext>
            </a:extLst>
          </p:cNvPr>
          <p:cNvSpPr txBox="1"/>
          <p:nvPr/>
        </p:nvSpPr>
        <p:spPr>
          <a:xfrm>
            <a:off x="1236849" y="2299678"/>
            <a:ext cx="799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/>
              <a:t>Top 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0EAED0-2D8F-157A-3AD3-7742FEB5238E}"/>
              </a:ext>
            </a:extLst>
          </p:cNvPr>
          <p:cNvSpPr txBox="1"/>
          <p:nvPr/>
        </p:nvSpPr>
        <p:spPr>
          <a:xfrm>
            <a:off x="2429608" y="6183890"/>
            <a:ext cx="7332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 err="1"/>
              <a:t>Citations</a:t>
            </a:r>
            <a:r>
              <a:rPr lang="de-CH" sz="1600" dirty="0"/>
              <a:t> in </a:t>
            </a:r>
            <a:r>
              <a:rPr lang="de-CH" sz="1600" dirty="0" err="1"/>
              <a:t>Scopus</a:t>
            </a:r>
            <a:r>
              <a:rPr lang="de-CH" sz="1600" dirty="0"/>
              <a:t> (2021), </a:t>
            </a:r>
            <a:r>
              <a:rPr lang="de-CH" sz="1600" dirty="0" err="1"/>
              <a:t>keyword</a:t>
            </a:r>
            <a:r>
              <a:rPr lang="de-CH" sz="1600" dirty="0"/>
              <a:t> = NMR, </a:t>
            </a:r>
            <a:r>
              <a:rPr lang="de-CH" sz="1600" dirty="0" err="1"/>
              <a:t>by</a:t>
            </a:r>
            <a:r>
              <a:rPr lang="de-CH" sz="1600" dirty="0"/>
              <a:t> Maria </a:t>
            </a:r>
            <a:r>
              <a:rPr lang="de-CH" sz="1600" dirty="0" err="1"/>
              <a:t>Pechlaner</a:t>
            </a:r>
            <a:r>
              <a:rPr lang="de-CH" sz="1600" dirty="0"/>
              <a:t> (Infozentrum)</a:t>
            </a:r>
          </a:p>
        </p:txBody>
      </p:sp>
    </p:spTree>
    <p:extLst>
      <p:ext uri="{BB962C8B-B14F-4D97-AF65-F5344CB8AC3E}">
        <p14:creationId xmlns:p14="http://schemas.microsoft.com/office/powerpoint/2010/main" val="50065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F8273-6562-8917-8D45-3794654CB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33879-9C0F-4F94-919F-30B833E8871A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797077-5BCE-B4CA-E432-7F6D9CDFC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1CBBD-FA90-C560-9B5B-2BF116FB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</a:t>
            </a:fld>
            <a:endParaRPr lang="de-CH" noProof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144AD7C-01A6-0815-DA20-25C49BA253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" r="2413"/>
          <a:stretch>
            <a:fillRect/>
          </a:stretch>
        </p:blipFill>
        <p:spPr/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109BE2-94A8-24E6-D898-3993FDF07D01}"/>
              </a:ext>
            </a:extLst>
          </p:cNvPr>
          <p:cNvSpPr txBox="1"/>
          <p:nvPr/>
        </p:nvSpPr>
        <p:spPr>
          <a:xfrm>
            <a:off x="4846062" y="150748"/>
            <a:ext cx="3902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/>
              <a:t>The NMR </a:t>
            </a:r>
            <a:r>
              <a:rPr lang="de-CH" sz="2000" dirty="0" err="1"/>
              <a:t>world</a:t>
            </a:r>
            <a:r>
              <a:rPr lang="de-CH" sz="2000" dirty="0"/>
              <a:t> </a:t>
            </a:r>
            <a:r>
              <a:rPr lang="de-CH" sz="2000" dirty="0" err="1"/>
              <a:t>map</a:t>
            </a:r>
            <a:r>
              <a:rPr lang="de-CH" sz="2000" dirty="0"/>
              <a:t> </a:t>
            </a:r>
            <a:r>
              <a:rPr lang="de-CH" sz="2000" i="1" dirty="0"/>
              <a:t>(per </a:t>
            </a:r>
            <a:r>
              <a:rPr lang="de-CH" sz="2000" i="1" dirty="0" err="1"/>
              <a:t>capita</a:t>
            </a:r>
            <a:r>
              <a:rPr lang="de-CH" sz="2000" i="1" dirty="0"/>
              <a:t>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5605484-35B4-DCFA-63AD-02B14E4BC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90829"/>
              </p:ext>
            </p:extLst>
          </p:nvPr>
        </p:nvGraphicFramePr>
        <p:xfrm>
          <a:off x="1307507" y="2768838"/>
          <a:ext cx="1308100" cy="1714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8100">
                  <a:extLst>
                    <a:ext uri="{9D8B030D-6E8A-4147-A177-3AD203B41FA5}">
                      <a16:colId xmlns:a16="http://schemas.microsoft.com/office/drawing/2014/main" val="23518438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Switzerland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39956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Denmark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52287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Slovenia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75608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Sweden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56891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Finland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5346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Austria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36158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Iceland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63056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</a:rPr>
                        <a:t>Luxembourg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17180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 dirty="0" err="1">
                          <a:effectLst/>
                        </a:rPr>
                        <a:t>Netherlands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913486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4B62450-6CE0-0321-D304-61927FB8F7CB}"/>
              </a:ext>
            </a:extLst>
          </p:cNvPr>
          <p:cNvSpPr txBox="1"/>
          <p:nvPr/>
        </p:nvSpPr>
        <p:spPr>
          <a:xfrm>
            <a:off x="1236849" y="2299678"/>
            <a:ext cx="799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/>
              <a:t>Top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DBD708-0DBF-9DDE-4D02-F1AB4BD2DC9D}"/>
              </a:ext>
            </a:extLst>
          </p:cNvPr>
          <p:cNvSpPr txBox="1"/>
          <p:nvPr/>
        </p:nvSpPr>
        <p:spPr>
          <a:xfrm>
            <a:off x="2421062" y="6183890"/>
            <a:ext cx="7332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 err="1"/>
              <a:t>Citations</a:t>
            </a:r>
            <a:r>
              <a:rPr lang="de-CH" sz="1600" dirty="0"/>
              <a:t> in </a:t>
            </a:r>
            <a:r>
              <a:rPr lang="de-CH" sz="1600" dirty="0" err="1"/>
              <a:t>Scopus</a:t>
            </a:r>
            <a:r>
              <a:rPr lang="de-CH" sz="1600" dirty="0"/>
              <a:t> (2021), </a:t>
            </a:r>
            <a:r>
              <a:rPr lang="de-CH" sz="1600" dirty="0" err="1"/>
              <a:t>keyword</a:t>
            </a:r>
            <a:r>
              <a:rPr lang="de-CH" sz="1600" dirty="0"/>
              <a:t> = NMR, </a:t>
            </a:r>
            <a:r>
              <a:rPr lang="de-CH" sz="1600" dirty="0" err="1"/>
              <a:t>by</a:t>
            </a:r>
            <a:r>
              <a:rPr lang="de-CH" sz="1600" dirty="0"/>
              <a:t> Maria </a:t>
            </a:r>
            <a:r>
              <a:rPr lang="de-CH" sz="1600" dirty="0" err="1"/>
              <a:t>Pechlaner</a:t>
            </a:r>
            <a:r>
              <a:rPr lang="de-CH" sz="1600" dirty="0"/>
              <a:t> (Infozentrum)</a:t>
            </a:r>
          </a:p>
        </p:txBody>
      </p:sp>
    </p:spTree>
    <p:extLst>
      <p:ext uri="{BB962C8B-B14F-4D97-AF65-F5344CB8AC3E}">
        <p14:creationId xmlns:p14="http://schemas.microsoft.com/office/powerpoint/2010/main" val="195281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5358-0BC9-60FB-AEB5-2CC4F9249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Inaccessibility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NMR in </a:t>
            </a:r>
            <a:r>
              <a:rPr lang="de-CH" dirty="0" err="1"/>
              <a:t>the</a:t>
            </a:r>
            <a:r>
              <a:rPr lang="de-CH" dirty="0"/>
              <a:t> «Global South»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9FDF7-7230-660C-2D30-AC633907C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dirty="0" err="1">
                <a:solidFill>
                  <a:schemeClr val="accent1"/>
                </a:solidFill>
              </a:rPr>
              <a:t>To</a:t>
            </a:r>
            <a:r>
              <a:rPr lang="de-CH" sz="2400" dirty="0">
                <a:solidFill>
                  <a:schemeClr val="accent1"/>
                </a:solidFill>
              </a:rPr>
              <a:t> </a:t>
            </a:r>
            <a:r>
              <a:rPr lang="de-CH" sz="2400" dirty="0" err="1">
                <a:solidFill>
                  <a:schemeClr val="accent1"/>
                </a:solidFill>
              </a:rPr>
              <a:t>change</a:t>
            </a:r>
            <a:r>
              <a:rPr lang="de-CH" sz="2400" dirty="0">
                <a:solidFill>
                  <a:schemeClr val="accent1"/>
                </a:solidFill>
              </a:rPr>
              <a:t> </a:t>
            </a:r>
            <a:r>
              <a:rPr lang="de-CH" sz="2400" dirty="0" err="1">
                <a:solidFill>
                  <a:schemeClr val="accent1"/>
                </a:solidFill>
              </a:rPr>
              <a:t>this</a:t>
            </a:r>
            <a:r>
              <a:rPr lang="de-CH" sz="2400" dirty="0">
                <a:solidFill>
                  <a:schemeClr val="accent1"/>
                </a:solidFill>
              </a:rPr>
              <a:t>, </a:t>
            </a:r>
            <a:r>
              <a:rPr lang="de-CH" sz="2400" dirty="0" err="1">
                <a:solidFill>
                  <a:schemeClr val="accent1"/>
                </a:solidFill>
              </a:rPr>
              <a:t>we</a:t>
            </a:r>
            <a:r>
              <a:rPr lang="de-CH" sz="2400" dirty="0">
                <a:solidFill>
                  <a:schemeClr val="accent1"/>
                </a:solidFill>
              </a:rPr>
              <a:t> </a:t>
            </a:r>
            <a:r>
              <a:rPr lang="de-CH" sz="2400" dirty="0" err="1">
                <a:solidFill>
                  <a:schemeClr val="accent1"/>
                </a:solidFill>
              </a:rPr>
              <a:t>need</a:t>
            </a:r>
            <a:r>
              <a:rPr lang="de-CH" sz="2400" dirty="0">
                <a:solidFill>
                  <a:schemeClr val="accent1"/>
                </a:solidFill>
              </a:rPr>
              <a:t>…</a:t>
            </a:r>
          </a:p>
          <a:p>
            <a:r>
              <a:rPr lang="de-CH" dirty="0">
                <a:solidFill>
                  <a:schemeClr val="accent1"/>
                </a:solidFill>
              </a:rPr>
              <a:t>…a </a:t>
            </a:r>
            <a:r>
              <a:rPr lang="de-CH" b="1" dirty="0" err="1">
                <a:solidFill>
                  <a:schemeClr val="accent1"/>
                </a:solidFill>
              </a:rPr>
              <a:t>cheap</a:t>
            </a:r>
            <a:r>
              <a:rPr lang="de-CH" dirty="0">
                <a:solidFill>
                  <a:schemeClr val="accent1"/>
                </a:solidFill>
              </a:rPr>
              <a:t> NMR </a:t>
            </a:r>
            <a:r>
              <a:rPr lang="de-CH" dirty="0" err="1">
                <a:solidFill>
                  <a:schemeClr val="accent1"/>
                </a:solidFill>
              </a:rPr>
              <a:t>spectrometer</a:t>
            </a:r>
            <a:endParaRPr lang="de-CH" dirty="0">
              <a:solidFill>
                <a:schemeClr val="accent1"/>
              </a:solidFill>
            </a:endParaRPr>
          </a:p>
          <a:p>
            <a:r>
              <a:rPr lang="de-CH" dirty="0">
                <a:solidFill>
                  <a:schemeClr val="accent1"/>
                </a:solidFill>
              </a:rPr>
              <a:t>…a </a:t>
            </a:r>
            <a:r>
              <a:rPr lang="de-CH" b="1" dirty="0" err="1">
                <a:solidFill>
                  <a:schemeClr val="accent1"/>
                </a:solidFill>
              </a:rPr>
              <a:t>cryogen-free</a:t>
            </a:r>
            <a:r>
              <a:rPr lang="de-CH" dirty="0">
                <a:solidFill>
                  <a:schemeClr val="accent1"/>
                </a:solidFill>
              </a:rPr>
              <a:t> NMR </a:t>
            </a:r>
            <a:r>
              <a:rPr lang="de-CH" dirty="0" err="1">
                <a:solidFill>
                  <a:schemeClr val="accent1"/>
                </a:solidFill>
              </a:rPr>
              <a:t>spectrometer</a:t>
            </a:r>
            <a:endParaRPr lang="de-CH" dirty="0">
              <a:solidFill>
                <a:schemeClr val="accent1"/>
              </a:solidFill>
            </a:endParaRPr>
          </a:p>
          <a:p>
            <a:r>
              <a:rPr lang="de-CH" dirty="0">
                <a:solidFill>
                  <a:schemeClr val="accent1"/>
                </a:solidFill>
              </a:rPr>
              <a:t>…an </a:t>
            </a:r>
            <a:r>
              <a:rPr lang="de-CH" b="1" dirty="0">
                <a:solidFill>
                  <a:schemeClr val="accent1"/>
                </a:solidFill>
              </a:rPr>
              <a:t>open-source</a:t>
            </a:r>
            <a:r>
              <a:rPr lang="de-CH" dirty="0">
                <a:solidFill>
                  <a:schemeClr val="accent1"/>
                </a:solidFill>
              </a:rPr>
              <a:t> NMR </a:t>
            </a:r>
            <a:r>
              <a:rPr lang="de-CH" dirty="0" err="1">
                <a:solidFill>
                  <a:schemeClr val="accent1"/>
                </a:solidFill>
              </a:rPr>
              <a:t>spectrometer</a:t>
            </a:r>
            <a:r>
              <a:rPr lang="de-CH" dirty="0">
                <a:solidFill>
                  <a:schemeClr val="accent1"/>
                </a:solidFill>
              </a:rPr>
              <a:t> / </a:t>
            </a:r>
            <a:r>
              <a:rPr lang="de-CH" b="1" dirty="0" err="1">
                <a:solidFill>
                  <a:schemeClr val="accent1"/>
                </a:solidFill>
              </a:rPr>
              <a:t>community</a:t>
            </a:r>
            <a:endParaRPr lang="de-CH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de-CH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de-CH" sz="2400" dirty="0">
                <a:solidFill>
                  <a:schemeClr val="accent1"/>
                </a:solidFill>
              </a:rPr>
              <a:t>Roland: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CH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«</a:t>
            </a:r>
            <a:r>
              <a:rPr lang="de-CH" sz="2400" b="1" dirty="0">
                <a:solidFill>
                  <a:schemeClr val="accent1"/>
                </a:solidFill>
              </a:rPr>
              <a:t>CHF 10’000 NMR </a:t>
            </a:r>
            <a:r>
              <a:rPr lang="de-CH" sz="2400" b="1" dirty="0" err="1">
                <a:solidFill>
                  <a:schemeClr val="accent1"/>
                </a:solidFill>
              </a:rPr>
              <a:t>spectrometer</a:t>
            </a:r>
            <a:r>
              <a:rPr lang="de-CH" sz="2400" b="1" dirty="0">
                <a:solidFill>
                  <a:schemeClr val="accent1"/>
                </a:solidFill>
              </a:rPr>
              <a:t>»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CH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CH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photo</a:t>
            </a:r>
            <a:r>
              <a:rPr lang="de-CH" sz="2400" dirty="0">
                <a:solidFill>
                  <a:schemeClr val="accent1"/>
                </a:solidFill>
                <a:sym typeface="Wingdings" panose="05000000000000000000" pitchFamily="2" charset="2"/>
              </a:rPr>
              <a:t>-CIDNP </a:t>
            </a:r>
            <a:r>
              <a:rPr lang="de-CH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signal</a:t>
            </a:r>
            <a:r>
              <a:rPr lang="de-CH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CH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enhancement</a:t>
            </a:r>
            <a:endParaRPr lang="de-CH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CH" sz="2400" dirty="0">
                <a:solidFill>
                  <a:schemeClr val="accent1"/>
                </a:solidFill>
                <a:sym typeface="Wingdings" panose="05000000000000000000" pitchFamily="2" charset="2"/>
              </a:rPr>
              <a:t> Smartphone App </a:t>
            </a:r>
            <a:r>
              <a:rPr lang="de-CH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controlled</a:t>
            </a:r>
            <a:endParaRPr lang="de-CH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CH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CH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for</a:t>
            </a:r>
            <a:r>
              <a:rPr lang="de-CH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CH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education</a:t>
            </a:r>
            <a:r>
              <a:rPr lang="de-CH" sz="2400" dirty="0">
                <a:solidFill>
                  <a:schemeClr val="accent1"/>
                </a:solidFill>
                <a:sym typeface="Wingdings" panose="05000000000000000000" pitchFamily="2" charset="2"/>
              </a:rPr>
              <a:t> and </a:t>
            </a:r>
            <a:r>
              <a:rPr lang="de-CH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research</a:t>
            </a:r>
            <a:endParaRPr lang="de-CH" sz="2400" dirty="0">
              <a:solidFill>
                <a:schemeClr val="accent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CFFB0-1103-7FCC-3998-F4EB2DD1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82BE-DF56-4719-B180-C3B0D509F71F}" type="datetime1">
              <a:rPr lang="de-CH" noProof="0" smtClean="0"/>
              <a:t>02.11.2022</a:t>
            </a:fld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3F9F7-16CE-D721-6B6E-4EB758E1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09157-0D44-D0A1-6FB9-40920B3B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</a:t>
            </a:fld>
            <a:endParaRPr lang="de-CH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8601F3-17E3-CB9E-10B9-73516870386F}"/>
              </a:ext>
            </a:extLst>
          </p:cNvPr>
          <p:cNvSpPr txBox="1">
            <a:spLocks/>
          </p:cNvSpPr>
          <p:nvPr/>
        </p:nvSpPr>
        <p:spPr>
          <a:xfrm>
            <a:off x="731837" y="1413800"/>
            <a:ext cx="5256000" cy="48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sz="2400" dirty="0" err="1"/>
              <a:t>No</a:t>
            </a:r>
            <a:r>
              <a:rPr lang="de-CH" sz="2400" dirty="0"/>
              <a:t> NMR, </a:t>
            </a:r>
            <a:r>
              <a:rPr lang="de-CH" sz="2400" dirty="0" err="1"/>
              <a:t>because</a:t>
            </a:r>
            <a:r>
              <a:rPr lang="de-CH" sz="2400" dirty="0"/>
              <a:t> </a:t>
            </a:r>
            <a:r>
              <a:rPr lang="de-CH" sz="2400" dirty="0" err="1"/>
              <a:t>of</a:t>
            </a:r>
            <a:r>
              <a:rPr lang="de-CH" sz="2400" dirty="0"/>
              <a:t>…</a:t>
            </a:r>
            <a:endParaRPr lang="de-CH" dirty="0"/>
          </a:p>
          <a:p>
            <a:r>
              <a:rPr lang="de-CH" dirty="0"/>
              <a:t>…prohibitive </a:t>
            </a:r>
            <a:r>
              <a:rPr lang="de-CH" dirty="0" err="1"/>
              <a:t>procurement</a:t>
            </a:r>
            <a:r>
              <a:rPr lang="de-CH" dirty="0"/>
              <a:t> </a:t>
            </a:r>
            <a:r>
              <a:rPr lang="de-CH" dirty="0" err="1"/>
              <a:t>costs</a:t>
            </a:r>
            <a:endParaRPr lang="de-CH" dirty="0"/>
          </a:p>
          <a:p>
            <a:r>
              <a:rPr lang="de-CH" dirty="0"/>
              <a:t>…high </a:t>
            </a:r>
            <a:r>
              <a:rPr lang="de-CH" dirty="0" err="1"/>
              <a:t>operating</a:t>
            </a:r>
            <a:r>
              <a:rPr lang="de-CH" dirty="0"/>
              <a:t> </a:t>
            </a:r>
            <a:r>
              <a:rPr lang="de-CH" dirty="0" err="1"/>
              <a:t>costs</a:t>
            </a:r>
            <a:endParaRPr lang="de-CH" dirty="0"/>
          </a:p>
          <a:p>
            <a:r>
              <a:rPr lang="de-CH" dirty="0"/>
              <a:t>…</a:t>
            </a:r>
            <a:r>
              <a:rPr lang="de-CH" dirty="0" err="1"/>
              <a:t>inaccessibility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liquid Helium</a:t>
            </a:r>
          </a:p>
          <a:p>
            <a:endParaRPr lang="de-CH" dirty="0"/>
          </a:p>
          <a:p>
            <a:pPr marL="0" indent="0">
              <a:buNone/>
            </a:pPr>
            <a:r>
              <a:rPr lang="de-CH" sz="2400" dirty="0" err="1"/>
              <a:t>Without</a:t>
            </a:r>
            <a:r>
              <a:rPr lang="de-CH" sz="2400" dirty="0"/>
              <a:t> NMR </a:t>
            </a:r>
            <a:r>
              <a:rPr lang="de-CH" sz="2400" dirty="0" err="1"/>
              <a:t>spectroscopy</a:t>
            </a:r>
            <a:r>
              <a:rPr lang="de-CH" sz="2400" dirty="0"/>
              <a:t>…</a:t>
            </a:r>
            <a:endParaRPr lang="de-CH" dirty="0"/>
          </a:p>
          <a:p>
            <a:r>
              <a:rPr lang="de-CH" dirty="0"/>
              <a:t>…</a:t>
            </a:r>
            <a:r>
              <a:rPr lang="de-CH" dirty="0" err="1"/>
              <a:t>no</a:t>
            </a:r>
            <a:r>
              <a:rPr lang="de-CH" dirty="0"/>
              <a:t> </a:t>
            </a:r>
            <a:r>
              <a:rPr lang="de-CH" dirty="0" err="1"/>
              <a:t>chemical</a:t>
            </a:r>
            <a:r>
              <a:rPr lang="de-CH" dirty="0"/>
              <a:t> </a:t>
            </a:r>
            <a:r>
              <a:rPr lang="de-CH" dirty="0" err="1"/>
              <a:t>structure</a:t>
            </a:r>
            <a:r>
              <a:rPr lang="de-CH" dirty="0"/>
              <a:t> </a:t>
            </a:r>
            <a:r>
              <a:rPr lang="de-CH" dirty="0" err="1"/>
              <a:t>determination</a:t>
            </a:r>
            <a:endParaRPr lang="de-CH" dirty="0"/>
          </a:p>
          <a:p>
            <a:r>
              <a:rPr lang="de-CH" dirty="0"/>
              <a:t>…</a:t>
            </a:r>
            <a:r>
              <a:rPr lang="de-CH" dirty="0" err="1"/>
              <a:t>no</a:t>
            </a:r>
            <a:r>
              <a:rPr lang="de-CH" dirty="0"/>
              <a:t> «</a:t>
            </a:r>
            <a:r>
              <a:rPr lang="de-CH" dirty="0" err="1"/>
              <a:t>hands</a:t>
            </a:r>
            <a:r>
              <a:rPr lang="de-CH" dirty="0"/>
              <a:t>-on» </a:t>
            </a:r>
            <a:r>
              <a:rPr lang="de-CH" dirty="0" err="1"/>
              <a:t>quantum</a:t>
            </a:r>
            <a:r>
              <a:rPr lang="de-CH" dirty="0"/>
              <a:t> </a:t>
            </a:r>
            <a:r>
              <a:rPr lang="de-CH" dirty="0" err="1"/>
              <a:t>physics</a:t>
            </a:r>
            <a:r>
              <a:rPr lang="de-CH" dirty="0"/>
              <a:t> </a:t>
            </a:r>
            <a:r>
              <a:rPr lang="de-CH" dirty="0" err="1"/>
              <a:t>experiment</a:t>
            </a:r>
            <a:endParaRPr lang="de-CH" dirty="0"/>
          </a:p>
          <a:p>
            <a:r>
              <a:rPr lang="de-CH" dirty="0"/>
              <a:t>…</a:t>
            </a:r>
            <a:r>
              <a:rPr lang="de-CH" dirty="0" err="1"/>
              <a:t>exclusion</a:t>
            </a:r>
            <a:r>
              <a:rPr lang="de-CH" dirty="0"/>
              <a:t> </a:t>
            </a:r>
            <a:r>
              <a:rPr lang="de-CH" dirty="0" err="1"/>
              <a:t>from</a:t>
            </a:r>
            <a:r>
              <a:rPr lang="de-CH" dirty="0"/>
              <a:t> 75-years-old MR </a:t>
            </a:r>
            <a:r>
              <a:rPr lang="de-CH" dirty="0" err="1"/>
              <a:t>technology</a:t>
            </a:r>
            <a:endParaRPr lang="de-CH" dirty="0"/>
          </a:p>
          <a:p>
            <a:endParaRPr lang="de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6F1B89-874F-EC36-A5B1-B7584F14C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13" y="5128402"/>
            <a:ext cx="3599047" cy="114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2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F0528-AC1A-5D4E-BF52-B1FDE6DE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Building an NMR </a:t>
            </a:r>
            <a:r>
              <a:rPr lang="de-CH" dirty="0" err="1"/>
              <a:t>spectrometer</a:t>
            </a:r>
            <a:r>
              <a:rPr lang="de-CH" dirty="0"/>
              <a:t>: The </a:t>
            </a:r>
            <a:r>
              <a:rPr lang="de-CH" dirty="0" err="1"/>
              <a:t>ingredients</a:t>
            </a:r>
            <a:endParaRPr lang="de-CH" dirty="0"/>
          </a:p>
        </p:txBody>
      </p:sp>
      <p:pic>
        <p:nvPicPr>
          <p:cNvPr id="8" name="Content Placeholder 7" descr="A picture containing indoor, hospital room, cluttered, microscope&#10;&#10;Description automatically generated">
            <a:extLst>
              <a:ext uri="{FF2B5EF4-FFF2-40B4-BE49-F238E27FC236}">
                <a16:creationId xmlns:a16="http://schemas.microsoft.com/office/drawing/2014/main" id="{B3D19EEC-7EA9-899B-1B76-ADE86E628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039" y="605149"/>
            <a:ext cx="2930015" cy="390668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81585-05A6-A1E7-0C54-0E28528BE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CD53D-0F8B-77DA-2F72-F2E6A3BF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54B42-FFF6-9D27-A1EF-E2F77523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</a:t>
            </a:fld>
            <a:endParaRPr lang="de-CH" noProof="0"/>
          </a:p>
        </p:txBody>
      </p:sp>
      <p:pic>
        <p:nvPicPr>
          <p:cNvPr id="10" name="Picture 9" descr="A picture containing connector, charger, adapter&#10;&#10;Description automatically generated">
            <a:extLst>
              <a:ext uri="{FF2B5EF4-FFF2-40B4-BE49-F238E27FC236}">
                <a16:creationId xmlns:a16="http://schemas.microsoft.com/office/drawing/2014/main" id="{76CA2DF7-1640-B541-A9F5-D6513D799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262" y="2950706"/>
            <a:ext cx="2562242" cy="3416323"/>
          </a:xfrm>
          <a:prstGeom prst="rect">
            <a:avLst/>
          </a:prstGeom>
        </p:spPr>
      </p:pic>
      <p:pic>
        <p:nvPicPr>
          <p:cNvPr id="12" name="Picture 11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id="{F8B84F1C-AC02-D546-9173-04BA41559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57" y="751448"/>
            <a:ext cx="2562242" cy="3416323"/>
          </a:xfrm>
          <a:prstGeom prst="rect">
            <a:avLst/>
          </a:prstGeom>
        </p:spPr>
      </p:pic>
      <p:pic>
        <p:nvPicPr>
          <p:cNvPr id="14" name="Picture 13" descr="A computer on a desk&#10;&#10;Description automatically generated with medium confidence">
            <a:extLst>
              <a:ext uri="{FF2B5EF4-FFF2-40B4-BE49-F238E27FC236}">
                <a16:creationId xmlns:a16="http://schemas.microsoft.com/office/drawing/2014/main" id="{EE85B029-3CE5-1826-A291-F158BD0A6B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374" y="3601432"/>
            <a:ext cx="4120420" cy="3090315"/>
          </a:xfrm>
          <a:prstGeom prst="rect">
            <a:avLst/>
          </a:prstGeom>
        </p:spPr>
      </p:pic>
      <p:pic>
        <p:nvPicPr>
          <p:cNvPr id="16" name="Picture 15" descr="A picture containing indoor&#10;&#10;Description automatically generated">
            <a:extLst>
              <a:ext uri="{FF2B5EF4-FFF2-40B4-BE49-F238E27FC236}">
                <a16:creationId xmlns:a16="http://schemas.microsoft.com/office/drawing/2014/main" id="{AFB43FE1-76BC-BCA3-FCE6-3915900ADF9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92" t="41225" r="1" b="16672"/>
          <a:stretch/>
        </p:blipFill>
        <p:spPr>
          <a:xfrm rot="16200000">
            <a:off x="8847196" y="2083511"/>
            <a:ext cx="4691374" cy="14383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DD4CFC2-1798-AB36-6513-934A0CBA5F7E}"/>
              </a:ext>
            </a:extLst>
          </p:cNvPr>
          <p:cNvSpPr txBox="1"/>
          <p:nvPr/>
        </p:nvSpPr>
        <p:spPr>
          <a:xfrm>
            <a:off x="5453008" y="2500366"/>
            <a:ext cx="1009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 b="1" dirty="0">
                <a:solidFill>
                  <a:schemeClr val="bg1"/>
                </a:solidFill>
              </a:rPr>
              <a:t>Magnet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581245-81F0-BEB6-66EB-952023AB5E07}"/>
              </a:ext>
            </a:extLst>
          </p:cNvPr>
          <p:cNvSpPr txBox="1"/>
          <p:nvPr/>
        </p:nvSpPr>
        <p:spPr>
          <a:xfrm>
            <a:off x="1058481" y="1228209"/>
            <a:ext cx="1187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 b="1" dirty="0" err="1">
                <a:solidFill>
                  <a:schemeClr val="bg1"/>
                </a:solidFill>
              </a:rPr>
              <a:t>Console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71D0E7-3BF7-8CEB-BA7C-E529FCE40594}"/>
              </a:ext>
            </a:extLst>
          </p:cNvPr>
          <p:cNvSpPr txBox="1"/>
          <p:nvPr/>
        </p:nvSpPr>
        <p:spPr>
          <a:xfrm>
            <a:off x="3052797" y="3656731"/>
            <a:ext cx="12159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 b="1" dirty="0" err="1">
                <a:solidFill>
                  <a:schemeClr val="bg1"/>
                </a:solidFill>
              </a:rPr>
              <a:t>Preamp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1D6289-694D-454B-64BB-8D372E1A29C5}"/>
              </a:ext>
            </a:extLst>
          </p:cNvPr>
          <p:cNvSpPr txBox="1"/>
          <p:nvPr/>
        </p:nvSpPr>
        <p:spPr>
          <a:xfrm>
            <a:off x="6536792" y="4350519"/>
            <a:ext cx="1443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 b="1" dirty="0">
                <a:solidFill>
                  <a:schemeClr val="bg1"/>
                </a:solidFill>
              </a:rPr>
              <a:t>Computer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575D69-E73C-4E70-A6BC-7027E928C2B8}"/>
              </a:ext>
            </a:extLst>
          </p:cNvPr>
          <p:cNvSpPr txBox="1"/>
          <p:nvPr/>
        </p:nvSpPr>
        <p:spPr>
          <a:xfrm>
            <a:off x="10585653" y="2411380"/>
            <a:ext cx="1443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CH" b="1" dirty="0">
                <a:solidFill>
                  <a:schemeClr val="bg1"/>
                </a:solidFill>
              </a:rPr>
              <a:t>Probe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52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3471D-52C3-4CA4-282B-6030581D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Building an NMR </a:t>
            </a:r>
            <a:r>
              <a:rPr lang="de-CH" dirty="0" err="1"/>
              <a:t>spectrometer</a:t>
            </a:r>
            <a:r>
              <a:rPr lang="de-CH" dirty="0"/>
              <a:t>: The </a:t>
            </a:r>
            <a:r>
              <a:rPr lang="de-CH" dirty="0" err="1"/>
              <a:t>ingredients</a:t>
            </a:r>
            <a:endParaRPr lang="de-CH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7E1806-3EAA-5A81-C3C6-C2BADBB0DA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1838" y="1412875"/>
                <a:ext cx="5400000" cy="46800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de-CH" b="1" dirty="0"/>
                  <a:t>Magnet</a:t>
                </a:r>
                <a:endParaRPr lang="de-CH" dirty="0"/>
              </a:p>
              <a:p>
                <a:pPr marL="0" indent="0">
                  <a:buNone/>
                </a:pPr>
                <a:r>
                  <a:rPr lang="de-CH" i="1" dirty="0"/>
                  <a:t>Field </a:t>
                </a:r>
                <a:r>
                  <a:rPr lang="de-CH" i="1" dirty="0" err="1"/>
                  <a:t>strength</a:t>
                </a:r>
                <a:r>
                  <a:rPr lang="de-CH" i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de-CH" dirty="0"/>
                  <a:t>: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de-CH" dirty="0" err="1">
                    <a:sym typeface="Wingdings" panose="05000000000000000000" pitchFamily="2" charset="2"/>
                  </a:rPr>
                  <a:t>Sensitivity</a:t>
                </a:r>
                <a:r>
                  <a:rPr lang="de-CH" dirty="0">
                    <a:sym typeface="Wingdings" panose="05000000000000000000" pitchFamily="2" charset="2"/>
                  </a:rPr>
                  <a:t> (SNR / time):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de-CH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3/2</m:t>
                        </m:r>
                      </m:sup>
                    </m:sSup>
                  </m:oMath>
                </a14:m>
                <a:endParaRPr lang="de-CH" dirty="0"/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de-CH" dirty="0"/>
                  <a:t>Resolution: (</a:t>
                </a:r>
                <a:r>
                  <a:rPr lang="de-CH" dirty="0" err="1"/>
                  <a:t>chemical</a:t>
                </a:r>
                <a:r>
                  <a:rPr lang="de-CH" dirty="0"/>
                  <a:t> shift </a:t>
                </a:r>
                <a:r>
                  <a:rPr lang="de-CH" dirty="0" err="1"/>
                  <a:t>range</a:t>
                </a:r>
                <a:r>
                  <a:rPr lang="de-CH" dirty="0"/>
                  <a:t> / J-</a:t>
                </a:r>
                <a:r>
                  <a:rPr lang="de-CH" dirty="0" err="1"/>
                  <a:t>couplings</a:t>
                </a:r>
                <a:r>
                  <a:rPr lang="de-CH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</m:oMath>
                </a14:m>
                <a:endParaRPr lang="de-CH" dirty="0"/>
              </a:p>
              <a:p>
                <a:pPr marL="0" indent="0">
                  <a:buNone/>
                </a:pPr>
                <a:r>
                  <a:rPr lang="de-CH" i="1" dirty="0"/>
                  <a:t>Field </a:t>
                </a:r>
                <a:r>
                  <a:rPr lang="en-US" i="1" dirty="0"/>
                  <a:t>homogeneity</a:t>
                </a:r>
                <a:r>
                  <a:rPr lang="en-US" dirty="0"/>
                  <a:t>: 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en-US" dirty="0">
                    <a:sym typeface="Wingdings" panose="05000000000000000000" pitchFamily="2" charset="2"/>
                  </a:rPr>
                  <a:t>goal: resolution of ca. 1 Hz</a:t>
                </a:r>
              </a:p>
              <a:p>
                <a:pPr lvl="1">
                  <a:buFont typeface="Wingdings" panose="05000000000000000000" pitchFamily="2" charset="2"/>
                  <a:buChar char="à"/>
                </a:pPr>
                <a:r>
                  <a:rPr lang="en-US" dirty="0">
                    <a:sym typeface="Wingdings" panose="05000000000000000000" pitchFamily="2" charset="2"/>
                  </a:rPr>
                  <a:t>0.1 ppm for 10 MHz</a:t>
                </a:r>
              </a:p>
              <a:p>
                <a:pPr lvl="1">
                  <a:buFont typeface="Wingdings" panose="05000000000000000000" pitchFamily="2" charset="2"/>
                  <a:buChar char="à"/>
                </a:pPr>
                <a:r>
                  <a:rPr lang="en-US" dirty="0">
                    <a:sym typeface="Wingdings" panose="05000000000000000000" pitchFamily="2" charset="2"/>
                  </a:rPr>
                  <a:t>1 ppb for 1 GHz!</a:t>
                </a:r>
              </a:p>
              <a:p>
                <a:pPr lvl="1">
                  <a:buFont typeface="Wingdings" panose="05000000000000000000" pitchFamily="2" charset="2"/>
                  <a:buChar char="à"/>
                </a:pPr>
                <a:endParaRPr lang="en-US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b="1" dirty="0">
                    <a:sym typeface="Wingdings" panose="05000000000000000000" pitchFamily="2" charset="2"/>
                  </a:rPr>
                  <a:t>Shim coils</a:t>
                </a:r>
                <a:endParaRPr lang="de-CH" b="1" dirty="0"/>
              </a:p>
              <a:p>
                <a:pPr marL="0" indent="0">
                  <a:buNone/>
                </a:pPr>
                <a:r>
                  <a:rPr lang="de-CH" dirty="0">
                    <a:sym typeface="Wingdings" panose="05000000000000000000" pitchFamily="2" charset="2"/>
                  </a:rPr>
                  <a:t> </a:t>
                </a:r>
                <a:r>
                  <a:rPr lang="de-CH" dirty="0" err="1">
                    <a:sym typeface="Wingdings" panose="05000000000000000000" pitchFamily="2" charset="2"/>
                  </a:rPr>
                  <a:t>Improvement</a:t>
                </a:r>
                <a:r>
                  <a:rPr lang="de-CH" dirty="0">
                    <a:sym typeface="Wingdings" panose="05000000000000000000" pitchFamily="2" charset="2"/>
                  </a:rPr>
                  <a:t> </a:t>
                </a:r>
                <a:r>
                  <a:rPr lang="de-CH" dirty="0" err="1">
                    <a:sym typeface="Wingdings" panose="05000000000000000000" pitchFamily="2" charset="2"/>
                  </a:rPr>
                  <a:t>of</a:t>
                </a:r>
                <a:r>
                  <a:rPr lang="de-CH" dirty="0">
                    <a:sym typeface="Wingdings" panose="05000000000000000000" pitchFamily="2" charset="2"/>
                  </a:rPr>
                  <a:t> </a:t>
                </a:r>
                <a:r>
                  <a:rPr lang="de-CH" dirty="0" err="1">
                    <a:sym typeface="Wingdings" panose="05000000000000000000" pitchFamily="2" charset="2"/>
                  </a:rPr>
                  <a:t>up</a:t>
                </a:r>
                <a:r>
                  <a:rPr lang="de-CH" dirty="0">
                    <a:sym typeface="Wingdings" panose="05000000000000000000" pitchFamily="2" charset="2"/>
                  </a:rPr>
                  <a:t> </a:t>
                </a:r>
                <a:r>
                  <a:rPr lang="de-CH" dirty="0" err="1">
                    <a:sym typeface="Wingdings" panose="05000000000000000000" pitchFamily="2" charset="2"/>
                  </a:rPr>
                  <a:t>to</a:t>
                </a:r>
                <a:r>
                  <a:rPr lang="de-CH" dirty="0">
                    <a:sym typeface="Wingdings" panose="05000000000000000000" pitchFamily="2" charset="2"/>
                  </a:rPr>
                  <a:t> 10</a:t>
                </a:r>
                <a:r>
                  <a:rPr lang="de-CH" baseline="30000" dirty="0">
                    <a:sym typeface="Wingdings" panose="05000000000000000000" pitchFamily="2" charset="2"/>
                  </a:rPr>
                  <a:t>3</a:t>
                </a:r>
                <a:r>
                  <a:rPr lang="de-CH" dirty="0">
                    <a:sym typeface="Wingdings" panose="05000000000000000000" pitchFamily="2" charset="2"/>
                  </a:rPr>
                  <a:t> in </a:t>
                </a:r>
                <a:r>
                  <a:rPr lang="de-CH" dirty="0" err="1">
                    <a:sym typeface="Wingdings" panose="05000000000000000000" pitchFamily="2" charset="2"/>
                  </a:rPr>
                  <a:t>homogeneity</a:t>
                </a:r>
                <a:endParaRPr lang="de-CH" baseline="30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7E1806-3EAA-5A81-C3C6-C2BADBB0DA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1838" y="1412875"/>
                <a:ext cx="5400000" cy="4680000"/>
              </a:xfrm>
              <a:blipFill>
                <a:blip r:embed="rId2"/>
                <a:stretch>
                  <a:fillRect l="-2596" t="-1695" r="-564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0E15-9EE1-1876-86B2-85E5464E8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AA86A-03E6-48F3-EF89-0FA9A97B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E202B-0019-76B7-C644-DBD88C96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</a:t>
            </a:fld>
            <a:endParaRPr lang="de-CH" noProof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7F40FD2-EC59-7751-8C18-1CC761AF149F}"/>
              </a:ext>
            </a:extLst>
          </p:cNvPr>
          <p:cNvSpPr txBox="1">
            <a:spLocks/>
          </p:cNvSpPr>
          <p:nvPr/>
        </p:nvSpPr>
        <p:spPr>
          <a:xfrm>
            <a:off x="6216814" y="1412875"/>
            <a:ext cx="540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b="1" dirty="0"/>
              <a:t>Probe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dirty="0"/>
              <a:t>RF </a:t>
            </a:r>
            <a:r>
              <a:rPr lang="de-CH" dirty="0" err="1"/>
              <a:t>coil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transmission</a:t>
            </a:r>
            <a:r>
              <a:rPr lang="de-CH" dirty="0"/>
              <a:t> and </a:t>
            </a:r>
            <a:r>
              <a:rPr lang="de-CH" dirty="0" err="1"/>
              <a:t>reception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LC </a:t>
            </a:r>
            <a:r>
              <a:rPr lang="de-CH" dirty="0" err="1"/>
              <a:t>circuit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tuning</a:t>
            </a:r>
            <a:r>
              <a:rPr lang="de-CH" dirty="0"/>
              <a:t> and </a:t>
            </a:r>
            <a:r>
              <a:rPr lang="de-CH" dirty="0" err="1"/>
              <a:t>matching</a:t>
            </a:r>
            <a:r>
              <a:rPr lang="de-CH" dirty="0"/>
              <a:t> </a:t>
            </a:r>
            <a:r>
              <a:rPr lang="de-CH" dirty="0">
                <a:sym typeface="Wingdings" panose="05000000000000000000" pitchFamily="2" charset="2"/>
              </a:rPr>
              <a:t> </a:t>
            </a:r>
            <a:r>
              <a:rPr lang="de-CH" dirty="0" err="1">
                <a:sym typeface="Wingdings" panose="05000000000000000000" pitchFamily="2" charset="2"/>
              </a:rPr>
              <a:t>for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every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channel</a:t>
            </a:r>
            <a:endParaRPr lang="de-CH" dirty="0"/>
          </a:p>
          <a:p>
            <a:pPr marL="0" indent="0">
              <a:buFont typeface="Arial" panose="020B0604020202020204" pitchFamily="34" charset="0"/>
              <a:buNone/>
            </a:pPr>
            <a:endParaRPr lang="de-CH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CH" b="1" dirty="0" err="1"/>
              <a:t>Console</a:t>
            </a:r>
            <a:endParaRPr lang="de-CH" dirty="0"/>
          </a:p>
          <a:p>
            <a:pPr>
              <a:buFont typeface="Wingdings" panose="05000000000000000000" pitchFamily="2" charset="2"/>
              <a:buChar char="à"/>
            </a:pPr>
            <a:r>
              <a:rPr lang="de-CH" dirty="0">
                <a:sym typeface="Wingdings" panose="05000000000000000000" pitchFamily="2" charset="2"/>
              </a:rPr>
              <a:t>RF </a:t>
            </a:r>
            <a:r>
              <a:rPr lang="de-CH" dirty="0" err="1">
                <a:sym typeface="Wingdings" panose="05000000000000000000" pitchFamily="2" charset="2"/>
              </a:rPr>
              <a:t>frequency</a:t>
            </a:r>
            <a:r>
              <a:rPr lang="de-CH" dirty="0">
                <a:sym typeface="Wingdings" panose="05000000000000000000" pitchFamily="2" charset="2"/>
              </a:rPr>
              <a:t>, RF pulse, </a:t>
            </a:r>
            <a:r>
              <a:rPr lang="de-CH" dirty="0" err="1">
                <a:sym typeface="Wingdings" panose="05000000000000000000" pitchFamily="2" charset="2"/>
              </a:rPr>
              <a:t>amplifier</a:t>
            </a:r>
            <a:r>
              <a:rPr lang="de-CH" dirty="0">
                <a:sym typeface="Wingdings" panose="05000000000000000000" pitchFamily="2" charset="2"/>
              </a:rPr>
              <a:t>, RF </a:t>
            </a:r>
            <a:r>
              <a:rPr lang="de-CH" dirty="0" err="1">
                <a:sym typeface="Wingdings" panose="05000000000000000000" pitchFamily="2" charset="2"/>
              </a:rPr>
              <a:t>detection</a:t>
            </a:r>
            <a:r>
              <a:rPr lang="de-CH" dirty="0">
                <a:sym typeface="Wingdings" panose="05000000000000000000" pitchFamily="2" charset="2"/>
              </a:rPr>
              <a:t>, </a:t>
            </a:r>
            <a:r>
              <a:rPr lang="de-CH" dirty="0" err="1">
                <a:sym typeface="Wingdings" panose="05000000000000000000" pitchFamily="2" charset="2"/>
              </a:rPr>
              <a:t>digitizer</a:t>
            </a:r>
            <a:r>
              <a:rPr lang="de-CH" dirty="0">
                <a:sym typeface="Wingdings" panose="05000000000000000000" pitchFamily="2" charset="2"/>
              </a:rPr>
              <a:t>, </a:t>
            </a:r>
            <a:r>
              <a:rPr lang="de-CH" dirty="0" err="1">
                <a:sym typeface="Wingdings" panose="05000000000000000000" pitchFamily="2" charset="2"/>
              </a:rPr>
              <a:t>clock</a:t>
            </a:r>
            <a:r>
              <a:rPr lang="de-CH" dirty="0">
                <a:sym typeface="Wingdings" panose="05000000000000000000" pitchFamily="2" charset="2"/>
              </a:rPr>
              <a:t>, etc.  </a:t>
            </a:r>
            <a:r>
              <a:rPr lang="de-CH" dirty="0" err="1">
                <a:sym typeface="Wingdings" panose="05000000000000000000" pitchFamily="2" charset="2"/>
              </a:rPr>
              <a:t>for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every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channel</a:t>
            </a:r>
            <a:endParaRPr lang="de-CH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de-CH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CH" b="1" dirty="0" err="1">
                <a:sym typeface="Wingdings" panose="05000000000000000000" pitchFamily="2" charset="2"/>
              </a:rPr>
              <a:t>Preamplifier</a:t>
            </a:r>
            <a:endParaRPr lang="de-CH" b="1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CH" dirty="0" err="1">
                <a:sym typeface="Wingdings" panose="05000000000000000000" pitchFamily="2" charset="2"/>
              </a:rPr>
              <a:t>low-noise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amplifier</a:t>
            </a:r>
            <a:r>
              <a:rPr lang="de-CH" dirty="0">
                <a:sym typeface="Wingdings" panose="05000000000000000000" pitchFamily="2" charset="2"/>
              </a:rPr>
              <a:t> &amp; </a:t>
            </a:r>
            <a:r>
              <a:rPr lang="en-US" dirty="0">
                <a:sym typeface="Wingdings" panose="05000000000000000000" pitchFamily="2" charset="2"/>
              </a:rPr>
              <a:t>transmitter/receiver switch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b="1" dirty="0">
                <a:sym typeface="Wingdings" panose="05000000000000000000" pitchFamily="2" charset="2"/>
              </a:rPr>
              <a:t>Computer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Data: processing and display </a:t>
            </a:r>
          </a:p>
        </p:txBody>
      </p:sp>
    </p:spTree>
    <p:extLst>
      <p:ext uri="{BB962C8B-B14F-4D97-AF65-F5344CB8AC3E}">
        <p14:creationId xmlns:p14="http://schemas.microsoft.com/office/powerpoint/2010/main" val="46626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ED85AE-FB0D-EE10-79EF-0E69DD4B0936}"/>
              </a:ext>
            </a:extLst>
          </p:cNvPr>
          <p:cNvSpPr txBox="1">
            <a:spLocks/>
          </p:cNvSpPr>
          <p:nvPr/>
        </p:nvSpPr>
        <p:spPr>
          <a:xfrm>
            <a:off x="6096000" y="1403874"/>
            <a:ext cx="5364163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err="1"/>
              <a:t>Magritek</a:t>
            </a:r>
            <a:r>
              <a:rPr lang="en-US" b="1" dirty="0"/>
              <a:t>, </a:t>
            </a:r>
            <a:r>
              <a:rPr lang="en-US" b="1" dirty="0" err="1"/>
              <a:t>Spinsolve</a:t>
            </a:r>
            <a:r>
              <a:rPr lang="en-US" b="1" dirty="0"/>
              <a:t> 90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r>
              <a:rPr lang="en-US" dirty="0" err="1"/>
              <a:t>Spinsolve</a:t>
            </a:r>
            <a:r>
              <a:rPr lang="en-US" dirty="0"/>
              <a:t> series on the market since 2012</a:t>
            </a:r>
          </a:p>
          <a:p>
            <a:r>
              <a:rPr lang="en-US" dirty="0"/>
              <a:t>CHF ?</a:t>
            </a:r>
          </a:p>
          <a:p>
            <a:r>
              <a:rPr lang="de-CH" dirty="0"/>
              <a:t>Broadband probe: </a:t>
            </a:r>
            <a:r>
              <a:rPr lang="pt-BR" baseline="30000" dirty="0"/>
              <a:t>1</a:t>
            </a:r>
            <a:r>
              <a:rPr lang="pt-BR" dirty="0"/>
              <a:t>H, </a:t>
            </a:r>
            <a:r>
              <a:rPr lang="pt-BR" baseline="30000" dirty="0"/>
              <a:t>19</a:t>
            </a:r>
            <a:r>
              <a:rPr lang="pt-BR" dirty="0"/>
              <a:t>F, </a:t>
            </a:r>
            <a:r>
              <a:rPr lang="pt-BR" baseline="30000" dirty="0"/>
              <a:t>13</a:t>
            </a:r>
            <a:r>
              <a:rPr lang="pt-BR" dirty="0"/>
              <a:t>C, </a:t>
            </a:r>
            <a:r>
              <a:rPr lang="pt-BR" baseline="30000" dirty="0"/>
              <a:t>31</a:t>
            </a:r>
            <a:r>
              <a:rPr lang="pt-BR" dirty="0"/>
              <a:t>P, </a:t>
            </a:r>
            <a:r>
              <a:rPr lang="pt-BR" baseline="30000" dirty="0"/>
              <a:t>7</a:t>
            </a:r>
            <a:r>
              <a:rPr lang="pt-BR" dirty="0"/>
              <a:t>Li, </a:t>
            </a:r>
            <a:r>
              <a:rPr lang="pt-BR" baseline="30000" dirty="0"/>
              <a:t>11</a:t>
            </a:r>
            <a:r>
              <a:rPr lang="pt-BR" dirty="0"/>
              <a:t>B, </a:t>
            </a:r>
            <a:r>
              <a:rPr lang="pt-BR" baseline="30000" dirty="0"/>
              <a:t>29</a:t>
            </a:r>
            <a:r>
              <a:rPr lang="pt-BR" dirty="0"/>
              <a:t>Si, </a:t>
            </a:r>
            <a:r>
              <a:rPr lang="pt-BR" baseline="30000" dirty="0"/>
              <a:t>129</a:t>
            </a:r>
            <a:r>
              <a:rPr lang="pt-BR" dirty="0"/>
              <a:t>Xe, </a:t>
            </a:r>
            <a:r>
              <a:rPr lang="pt-BR" baseline="30000" dirty="0"/>
              <a:t>2</a:t>
            </a:r>
            <a:r>
              <a:rPr lang="pt-BR" dirty="0"/>
              <a:t>D, </a:t>
            </a:r>
            <a:r>
              <a:rPr lang="pt-BR" baseline="30000" dirty="0"/>
              <a:t>15</a:t>
            </a:r>
            <a:r>
              <a:rPr lang="pt-BR" dirty="0"/>
              <a:t>N </a:t>
            </a:r>
            <a:endParaRPr lang="de-CH" dirty="0"/>
          </a:p>
          <a:p>
            <a:r>
              <a:rPr lang="de-CH" dirty="0"/>
              <a:t>3 D </a:t>
            </a:r>
            <a:r>
              <a:rPr lang="de-CH" dirty="0" err="1"/>
              <a:t>gradients</a:t>
            </a:r>
            <a:r>
              <a:rPr lang="de-CH" dirty="0"/>
              <a:t> + </a:t>
            </a:r>
            <a:r>
              <a:rPr lang="de-CH" dirty="0" err="1"/>
              <a:t>gradients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DOSY (optional)</a:t>
            </a:r>
          </a:p>
          <a:p>
            <a:r>
              <a:rPr lang="de-CH" dirty="0"/>
              <a:t>115 kg</a:t>
            </a:r>
          </a:p>
          <a:p>
            <a:r>
              <a:rPr lang="de-CH" baseline="30000" dirty="0"/>
              <a:t>1</a:t>
            </a:r>
            <a:r>
              <a:rPr lang="de-CH" dirty="0"/>
              <a:t>H </a:t>
            </a:r>
            <a:r>
              <a:rPr lang="de-CH" dirty="0" err="1"/>
              <a:t>sensitivity</a:t>
            </a:r>
            <a:r>
              <a:rPr lang="de-CH" dirty="0"/>
              <a:t> (</a:t>
            </a:r>
            <a:r>
              <a:rPr lang="en-US" dirty="0">
                <a:effectLst/>
                <a:latin typeface="Arial" panose="020B0604020202020204" pitchFamily="34" charset="0"/>
              </a:rPr>
              <a:t>1% Ethyl Benzene): ≥ </a:t>
            </a:r>
            <a:r>
              <a:rPr lang="de-CH" dirty="0">
                <a:effectLst/>
                <a:latin typeface="Arial" panose="020B0604020202020204" pitchFamily="34" charset="0"/>
              </a:rPr>
              <a:t>240:1</a:t>
            </a:r>
            <a:endParaRPr lang="de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9FC2A-73DF-8611-20FE-22C21E57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Benchtop NMR – The market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9E39D-4C3F-B239-B7D7-EC32039BC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5364163" cy="468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Bruker, Fourier 80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CHF 100’000 – 150’000</a:t>
            </a:r>
          </a:p>
          <a:p>
            <a:r>
              <a:rPr lang="en-US" dirty="0"/>
              <a:t>Topspin software</a:t>
            </a:r>
          </a:p>
          <a:p>
            <a:r>
              <a:rPr lang="de-CH" dirty="0"/>
              <a:t>External lock on </a:t>
            </a:r>
            <a:r>
              <a:rPr lang="de-CH" baseline="30000" dirty="0"/>
              <a:t>19</a:t>
            </a:r>
            <a:r>
              <a:rPr lang="de-CH" dirty="0"/>
              <a:t>F</a:t>
            </a:r>
          </a:p>
          <a:p>
            <a:r>
              <a:rPr lang="de-CH" dirty="0" err="1"/>
              <a:t>option</a:t>
            </a:r>
            <a:r>
              <a:rPr lang="de-CH" dirty="0"/>
              <a:t>: </a:t>
            </a:r>
            <a:r>
              <a:rPr lang="de-CH" dirty="0" err="1"/>
              <a:t>gradients</a:t>
            </a:r>
            <a:r>
              <a:rPr lang="de-CH" dirty="0"/>
              <a:t>, </a:t>
            </a:r>
            <a:r>
              <a:rPr lang="de-CH" dirty="0" err="1"/>
              <a:t>temperature</a:t>
            </a:r>
            <a:r>
              <a:rPr lang="de-CH" dirty="0"/>
              <a:t> (25 – 60 °C)</a:t>
            </a:r>
          </a:p>
          <a:p>
            <a:r>
              <a:rPr lang="de-CH" dirty="0"/>
              <a:t>100 kg</a:t>
            </a:r>
          </a:p>
          <a:p>
            <a:r>
              <a:rPr lang="de-CH" baseline="30000" dirty="0"/>
              <a:t>1</a:t>
            </a:r>
            <a:r>
              <a:rPr lang="de-CH" dirty="0"/>
              <a:t>H </a:t>
            </a:r>
            <a:r>
              <a:rPr lang="de-CH" dirty="0" err="1"/>
              <a:t>sensitivity</a:t>
            </a:r>
            <a:r>
              <a:rPr lang="de-CH" dirty="0"/>
              <a:t> (</a:t>
            </a:r>
            <a:r>
              <a:rPr lang="en-US" dirty="0">
                <a:effectLst/>
                <a:latin typeface="Arial" panose="020B0604020202020204" pitchFamily="34" charset="0"/>
              </a:rPr>
              <a:t>1% Ethyl Benzene): ≥ </a:t>
            </a:r>
            <a:r>
              <a:rPr lang="de-CH" dirty="0">
                <a:effectLst/>
                <a:latin typeface="Arial" panose="020B0604020202020204" pitchFamily="34" charset="0"/>
              </a:rPr>
              <a:t>240:1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3A6AC-B214-0F54-7DB0-0C514CE1E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63F72-DD76-7F43-E06C-5BF8218DD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1BEAF-55D5-8907-6E68-7BEED44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</a:t>
            </a:fld>
            <a:endParaRPr lang="de-CH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43AB2F-0B33-0294-AFEF-EAAF0781F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7" y="1826542"/>
            <a:ext cx="3036858" cy="18249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6A14CC-0F15-50CC-D905-627807068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081" y="1598921"/>
            <a:ext cx="2406063" cy="19477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3565C6-F7D1-7A5C-FA3F-735698CA0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30038">
            <a:off x="6498002" y="425466"/>
            <a:ext cx="3204412" cy="56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5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CE566-82C9-AFFF-1948-8C8F9F29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B5AEB-8F1E-7688-9CEF-CD7AAEAC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D80F9-2FA3-D0E8-C415-0F61A53A6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</a:t>
            </a:fld>
            <a:endParaRPr lang="de-CH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5FC10C-C5DC-5C54-A057-E414F09E2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260350"/>
            <a:ext cx="10728325" cy="900113"/>
          </a:xfrm>
        </p:spPr>
        <p:txBody>
          <a:bodyPr/>
          <a:lstStyle/>
          <a:p>
            <a:r>
              <a:rPr lang="en-US" dirty="0"/>
              <a:t>Benchtop NMR – The market</a:t>
            </a:r>
            <a:endParaRPr lang="de-CH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A2E2315-1063-04F1-3176-E32D4C2B88E9}"/>
              </a:ext>
            </a:extLst>
          </p:cNvPr>
          <p:cNvSpPr txBox="1">
            <a:spLocks/>
          </p:cNvSpPr>
          <p:nvPr/>
        </p:nvSpPr>
        <p:spPr>
          <a:xfrm>
            <a:off x="6096000" y="1403874"/>
            <a:ext cx="5364163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err="1"/>
              <a:t>QMagnetics</a:t>
            </a:r>
            <a:r>
              <a:rPr lang="en-US" b="1" dirty="0"/>
              <a:t>, 125 MHz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r>
              <a:rPr lang="en-US" dirty="0"/>
              <a:t>Highest-field benchtop on the market</a:t>
            </a:r>
          </a:p>
          <a:p>
            <a:r>
              <a:rPr lang="en-US" dirty="0"/>
              <a:t>&lt; USD 40’000?</a:t>
            </a:r>
          </a:p>
          <a:p>
            <a:r>
              <a:rPr lang="de-CH" dirty="0"/>
              <a:t>Software: open-source (in </a:t>
            </a:r>
            <a:r>
              <a:rPr lang="de-CH" dirty="0" err="1"/>
              <a:t>development</a:t>
            </a:r>
            <a:r>
              <a:rPr lang="de-CH" dirty="0"/>
              <a:t>?)</a:t>
            </a:r>
          </a:p>
          <a:p>
            <a:r>
              <a:rPr lang="de-CH" dirty="0" err="1"/>
              <a:t>No</a:t>
            </a:r>
            <a:r>
              <a:rPr lang="de-CH" dirty="0"/>
              <a:t> lock («soft lock»)</a:t>
            </a:r>
          </a:p>
          <a:p>
            <a:r>
              <a:rPr lang="de-CH" dirty="0"/>
              <a:t>28 kg</a:t>
            </a:r>
          </a:p>
          <a:p>
            <a:r>
              <a:rPr lang="de-CH" dirty="0" err="1"/>
              <a:t>Active</a:t>
            </a:r>
            <a:r>
              <a:rPr lang="de-CH" dirty="0"/>
              <a:t> </a:t>
            </a:r>
            <a:r>
              <a:rPr lang="de-CH" dirty="0" err="1"/>
              <a:t>volume</a:t>
            </a:r>
            <a:r>
              <a:rPr lang="de-CH" dirty="0"/>
              <a:t>: </a:t>
            </a:r>
            <a:r>
              <a:rPr lang="de-CH" dirty="0" err="1"/>
              <a:t>only</a:t>
            </a:r>
            <a:r>
              <a:rPr lang="de-CH" dirty="0"/>
              <a:t> 1 </a:t>
            </a:r>
            <a:r>
              <a:rPr lang="de-CH" dirty="0" err="1">
                <a:latin typeface="Symbol" panose="05050102010706020507" pitchFamily="18" charset="2"/>
              </a:rPr>
              <a:t>m</a:t>
            </a:r>
            <a:r>
              <a:rPr lang="de-CH" dirty="0" err="1"/>
              <a:t>L</a:t>
            </a:r>
            <a:r>
              <a:rPr lang="de-CH" dirty="0"/>
              <a:t> </a:t>
            </a:r>
            <a:r>
              <a:rPr lang="de-CH" dirty="0">
                <a:sym typeface="Wingdings" panose="05000000000000000000" pitchFamily="2" charset="2"/>
              </a:rPr>
              <a:t> </a:t>
            </a:r>
            <a:r>
              <a:rPr lang="de-CH" dirty="0" err="1">
                <a:sym typeface="Wingdings" panose="05000000000000000000" pitchFamily="2" charset="2"/>
              </a:rPr>
              <a:t>flow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system</a:t>
            </a:r>
            <a:endParaRPr lang="de-CH" dirty="0"/>
          </a:p>
          <a:p>
            <a:r>
              <a:rPr lang="de-CH" baseline="30000" dirty="0"/>
              <a:t>1</a:t>
            </a:r>
            <a:r>
              <a:rPr lang="de-CH" dirty="0"/>
              <a:t>H </a:t>
            </a:r>
            <a:r>
              <a:rPr lang="de-CH" dirty="0" err="1"/>
              <a:t>sensitivity</a:t>
            </a:r>
            <a:r>
              <a:rPr lang="de-CH" dirty="0"/>
              <a:t> (</a:t>
            </a:r>
            <a:r>
              <a:rPr lang="en-US" dirty="0">
                <a:effectLst/>
                <a:latin typeface="Arial" panose="020B0604020202020204" pitchFamily="34" charset="0"/>
              </a:rPr>
              <a:t>1% Ethyl Benzene): ≥ </a:t>
            </a:r>
            <a:r>
              <a:rPr lang="de-CH" dirty="0">
                <a:latin typeface="Arial" panose="020B0604020202020204" pitchFamily="34" charset="0"/>
              </a:rPr>
              <a:t>14</a:t>
            </a:r>
            <a:r>
              <a:rPr lang="de-CH" dirty="0">
                <a:effectLst/>
                <a:latin typeface="Arial" panose="020B0604020202020204" pitchFamily="34" charset="0"/>
              </a:rPr>
              <a:t>:1</a:t>
            </a:r>
            <a:endParaRPr lang="de-CH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1F695F-59B0-BF07-6A6A-A6033885B81B}"/>
              </a:ext>
            </a:extLst>
          </p:cNvPr>
          <p:cNvSpPr txBox="1">
            <a:spLocks/>
          </p:cNvSpPr>
          <p:nvPr/>
        </p:nvSpPr>
        <p:spPr>
          <a:xfrm>
            <a:off x="731837" y="1412875"/>
            <a:ext cx="5364163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err="1"/>
              <a:t>Nanalysis</a:t>
            </a:r>
            <a:r>
              <a:rPr lang="en-US" b="1" dirty="0"/>
              <a:t>, 100 MHz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r>
              <a:rPr lang="en-US" dirty="0"/>
              <a:t>CHF ?</a:t>
            </a:r>
          </a:p>
          <a:p>
            <a:r>
              <a:rPr lang="en-US" dirty="0"/>
              <a:t>Topspin software</a:t>
            </a:r>
          </a:p>
          <a:p>
            <a:r>
              <a:rPr lang="de-CH" dirty="0"/>
              <a:t>lock on </a:t>
            </a:r>
            <a:r>
              <a:rPr lang="de-CH" baseline="30000" dirty="0"/>
              <a:t>2</a:t>
            </a:r>
            <a:r>
              <a:rPr lang="de-CH" dirty="0"/>
              <a:t>H</a:t>
            </a:r>
          </a:p>
          <a:p>
            <a:r>
              <a:rPr lang="de-CH" dirty="0"/>
              <a:t>110 kg</a:t>
            </a:r>
          </a:p>
          <a:p>
            <a:r>
              <a:rPr lang="de-CH" baseline="30000" dirty="0"/>
              <a:t>1</a:t>
            </a:r>
            <a:r>
              <a:rPr lang="de-CH" dirty="0"/>
              <a:t>H </a:t>
            </a:r>
            <a:r>
              <a:rPr lang="de-CH" dirty="0" err="1"/>
              <a:t>sensitivity</a:t>
            </a:r>
            <a:r>
              <a:rPr lang="de-CH" dirty="0"/>
              <a:t> (</a:t>
            </a:r>
            <a:r>
              <a:rPr lang="en-US" dirty="0">
                <a:latin typeface="Arial" panose="020B0604020202020204" pitchFamily="34" charset="0"/>
              </a:rPr>
              <a:t>1% Ethyl Benzene):  </a:t>
            </a:r>
            <a:r>
              <a:rPr lang="de-CH" dirty="0"/>
              <a:t>&gt;220 : 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4020D6-6AC9-19E1-DE4E-153EB7FE3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211" y="1834437"/>
            <a:ext cx="2551300" cy="15945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8F4DF2-A109-9E7D-B90D-A70F61CAF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799" y="1834437"/>
            <a:ext cx="1883986" cy="17132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A3CAE0-DF7D-DEBB-EDBC-0B5FAA2AC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30038">
            <a:off x="6498002" y="425466"/>
            <a:ext cx="3204412" cy="56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09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CD8B5-9365-6610-199D-3BF083392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Photo-CIDNP at low field</a:t>
            </a:r>
            <a:br>
              <a:rPr lang="en-US" dirty="0"/>
            </a:br>
            <a:r>
              <a:rPr lang="en-US" dirty="0"/>
              <a:t>@ Fourier 80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D36D1-F622-EDBE-5271-5A590F3A5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022F9-E65D-8CBE-3CB9-D50E3560E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33F76-855A-8F59-AEB3-AD05CF4D9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</a:t>
            </a:fld>
            <a:endParaRPr lang="de-CH" noProof="0"/>
          </a:p>
        </p:txBody>
      </p:sp>
      <p:pic>
        <p:nvPicPr>
          <p:cNvPr id="7" name="Content Placeholder 6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22D4EE11-4E4D-31CB-EF6A-6FE6D7B50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25" y="260351"/>
            <a:ext cx="6780466" cy="58452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846024-8C04-7E11-35E7-1F00C8D9211F}"/>
              </a:ext>
            </a:extLst>
          </p:cNvPr>
          <p:cNvSpPr txBox="1"/>
          <p:nvPr/>
        </p:nvSpPr>
        <p:spPr>
          <a:xfrm>
            <a:off x="7732478" y="6129401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with Barbara </a:t>
            </a:r>
            <a:r>
              <a:rPr lang="en-US" sz="1800" dirty="0" err="1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Czarniecki</a:t>
            </a: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(Bruker, </a:t>
            </a:r>
            <a:r>
              <a:rPr lang="en-US" sz="1800" dirty="0" err="1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Fällanden</a:t>
            </a: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) </a:t>
            </a:r>
            <a:endParaRPr lang="de-CH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A2A773-C17E-3434-826B-6FA9A2732813}"/>
              </a:ext>
            </a:extLst>
          </p:cNvPr>
          <p:cNvSpPr txBox="1"/>
          <p:nvPr/>
        </p:nvSpPr>
        <p:spPr>
          <a:xfrm>
            <a:off x="731838" y="1412875"/>
            <a:ext cx="448518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r>
              <a:rPr lang="en-US" baseline="30000" dirty="0"/>
              <a:t>1</a:t>
            </a:r>
            <a:r>
              <a:rPr lang="en-US" dirty="0"/>
              <a:t>H 80 MHz NMR 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Molecule: 100 </a:t>
            </a:r>
            <a:r>
              <a:rPr lang="en-US" sz="1600" dirty="0">
                <a:latin typeface="Symbol" panose="05050102010706020507" pitchFamily="18" charset="2"/>
              </a:rPr>
              <a:t>m</a:t>
            </a:r>
            <a:r>
              <a:rPr lang="en-US" sz="1600" dirty="0"/>
              <a:t>M tryptophan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Dye: 25 </a:t>
            </a:r>
            <a:r>
              <a:rPr lang="en-US" sz="1600" dirty="0">
                <a:latin typeface="Symbol" panose="05050102010706020507" pitchFamily="18" charset="2"/>
              </a:rPr>
              <a:t>m</a:t>
            </a:r>
            <a:r>
              <a:rPr lang="en-US" sz="1600" dirty="0"/>
              <a:t>M fluorescein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O</a:t>
            </a:r>
            <a:r>
              <a:rPr lang="de-CH" sz="1600" baseline="-25000" dirty="0"/>
              <a:t>2</a:t>
            </a:r>
            <a:r>
              <a:rPr lang="de-CH" sz="1600" dirty="0"/>
              <a:t> </a:t>
            </a:r>
            <a:r>
              <a:rPr lang="de-CH" sz="1600" dirty="0" err="1"/>
              <a:t>quencher</a:t>
            </a:r>
            <a:r>
              <a:rPr lang="de-CH" sz="1600" dirty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sz="1600" dirty="0" err="1"/>
              <a:t>enzyme</a:t>
            </a:r>
            <a:r>
              <a:rPr lang="de-CH" sz="1600" dirty="0"/>
              <a:t> </a:t>
            </a:r>
            <a:r>
              <a:rPr lang="de-CH" sz="1600" dirty="0" err="1"/>
              <a:t>system</a:t>
            </a:r>
            <a:r>
              <a:rPr lang="de-CH" sz="1600" dirty="0"/>
              <a:t> </a:t>
            </a:r>
            <a:r>
              <a:rPr lang="de-CH" sz="1600" dirty="0" err="1"/>
              <a:t>glucose</a:t>
            </a:r>
            <a:r>
              <a:rPr lang="de-CH" sz="1600" dirty="0"/>
              <a:t> </a:t>
            </a:r>
            <a:r>
              <a:rPr lang="de-CH" sz="1600" dirty="0" err="1"/>
              <a:t>oxidase</a:t>
            </a:r>
            <a:r>
              <a:rPr lang="de-CH" sz="1600" dirty="0"/>
              <a:t> / </a:t>
            </a:r>
            <a:r>
              <a:rPr lang="de-CH" sz="1600" dirty="0" err="1"/>
              <a:t>catalase</a:t>
            </a:r>
            <a:r>
              <a:rPr lang="de-CH" sz="1600" dirty="0"/>
              <a:t> &amp; 5 </a:t>
            </a:r>
            <a:r>
              <a:rPr lang="de-CH" sz="1600" dirty="0" err="1"/>
              <a:t>mM</a:t>
            </a:r>
            <a:r>
              <a:rPr lang="de-CH" sz="1600" dirty="0"/>
              <a:t> </a:t>
            </a:r>
            <a:r>
              <a:rPr lang="de-CH" sz="1600" dirty="0" err="1"/>
              <a:t>glucose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Solvent: 100 % H</a:t>
            </a:r>
            <a:r>
              <a:rPr lang="de-CH" sz="1600" baseline="-25000" dirty="0"/>
              <a:t>2</a:t>
            </a:r>
            <a:r>
              <a:rPr lang="de-CH" sz="1600" dirty="0"/>
              <a:t>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Pulse </a:t>
            </a:r>
            <a:r>
              <a:rPr lang="de-CH" sz="1600" dirty="0" err="1"/>
              <a:t>sequence</a:t>
            </a:r>
            <a:r>
              <a:rPr lang="de-CH" sz="1600" dirty="0"/>
              <a:t>: </a:t>
            </a:r>
            <a:r>
              <a:rPr lang="de-CH" sz="1600" dirty="0" err="1"/>
              <a:t>zgcppr</a:t>
            </a:r>
            <a:r>
              <a:rPr lang="de-CH" sz="1600" dirty="0"/>
              <a:t> (a </a:t>
            </a:r>
            <a:r>
              <a:rPr lang="de-CH" sz="1600" dirty="0" err="1"/>
              <a:t>composite</a:t>
            </a:r>
            <a:r>
              <a:rPr lang="de-CH" sz="1600" dirty="0"/>
              <a:t> </a:t>
            </a:r>
            <a:r>
              <a:rPr lang="de-CH" sz="1600" dirty="0" err="1"/>
              <a:t>pre</a:t>
            </a:r>
            <a:r>
              <a:rPr lang="de-CH" sz="1600" dirty="0"/>
              <a:t>-saturation pulse)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Laser </a:t>
            </a:r>
            <a:r>
              <a:rPr lang="de-CH" sz="1600" dirty="0" err="1"/>
              <a:t>irradiation</a:t>
            </a:r>
            <a:r>
              <a:rPr lang="de-CH" sz="1600" dirty="0"/>
              <a:t>: 450 </a:t>
            </a:r>
            <a:r>
              <a:rPr lang="de-CH" sz="1600" dirty="0" err="1"/>
              <a:t>nm</a:t>
            </a:r>
            <a:r>
              <a:rPr lang="de-CH" sz="1600" dirty="0"/>
              <a:t>, ca. 1 W, </a:t>
            </a:r>
            <a:r>
              <a:rPr lang="de-CH" sz="1600" dirty="0" err="1"/>
              <a:t>optical</a:t>
            </a:r>
            <a:r>
              <a:rPr lang="de-CH" sz="1600" dirty="0"/>
              <a:t> </a:t>
            </a:r>
            <a:r>
              <a:rPr lang="de-CH" sz="1600" dirty="0" err="1"/>
              <a:t>fiber</a:t>
            </a:r>
            <a:r>
              <a:rPr lang="de-CH" sz="1600" dirty="0"/>
              <a:t> </a:t>
            </a:r>
            <a:r>
              <a:rPr lang="de-CH" sz="1600" dirty="0" err="1"/>
              <a:t>into</a:t>
            </a:r>
            <a:r>
              <a:rPr lang="de-CH" sz="1600" dirty="0"/>
              <a:t> NMR </a:t>
            </a:r>
            <a:r>
              <a:rPr lang="de-CH" sz="1600" dirty="0" err="1"/>
              <a:t>tube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 err="1"/>
              <a:t>Number</a:t>
            </a:r>
            <a:r>
              <a:rPr lang="de-CH" sz="1600" dirty="0"/>
              <a:t> </a:t>
            </a:r>
            <a:r>
              <a:rPr lang="de-CH" sz="1600" dirty="0" err="1"/>
              <a:t>of</a:t>
            </a:r>
            <a:r>
              <a:rPr lang="de-CH" sz="1600" dirty="0"/>
              <a:t> </a:t>
            </a:r>
            <a:r>
              <a:rPr lang="de-CH" sz="1600" dirty="0" err="1"/>
              <a:t>scans</a:t>
            </a:r>
            <a:r>
              <a:rPr lang="de-CH" sz="1600" dirty="0"/>
              <a:t>: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980BB0-0A6F-609E-5233-36DB64A4B2F2}"/>
              </a:ext>
            </a:extLst>
          </p:cNvPr>
          <p:cNvSpPr txBox="1"/>
          <p:nvPr/>
        </p:nvSpPr>
        <p:spPr>
          <a:xfrm>
            <a:off x="5619750" y="1412875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laser off</a:t>
            </a:r>
          </a:p>
          <a:p>
            <a:r>
              <a:rPr lang="en-US" dirty="0">
                <a:solidFill>
                  <a:srgbClr val="0000FF"/>
                </a:solidFill>
              </a:rPr>
              <a:t>laser on</a:t>
            </a:r>
            <a:endParaRPr lang="de-CH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B47E4C7-8717-4264-3680-2BC4EF19D3FE}"/>
              </a:ext>
            </a:extLst>
          </p:cNvPr>
          <p:cNvCxnSpPr>
            <a:cxnSpLocks/>
          </p:cNvCxnSpPr>
          <p:nvPr/>
        </p:nvCxnSpPr>
        <p:spPr>
          <a:xfrm flipH="1">
            <a:off x="9382125" y="2924175"/>
            <a:ext cx="942975" cy="5905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2498156-5E91-053F-AC53-C6992F530B77}"/>
              </a:ext>
            </a:extLst>
          </p:cNvPr>
          <p:cNvCxnSpPr>
            <a:cxnSpLocks/>
          </p:cNvCxnSpPr>
          <p:nvPr/>
        </p:nvCxnSpPr>
        <p:spPr>
          <a:xfrm flipH="1">
            <a:off x="9144000" y="2924175"/>
            <a:ext cx="1190625" cy="504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5F9F61E-AD2E-1D90-9037-F39011E7E249}"/>
              </a:ext>
            </a:extLst>
          </p:cNvPr>
          <p:cNvSpPr txBox="1"/>
          <p:nvPr/>
        </p:nvSpPr>
        <p:spPr>
          <a:xfrm>
            <a:off x="9969213" y="2554843"/>
            <a:ext cx="1462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 mM glucose</a:t>
            </a:r>
            <a:endParaRPr lang="de-CH" sz="16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16733A6-DA0C-7EC0-7547-2E0FC1925869}"/>
              </a:ext>
            </a:extLst>
          </p:cNvPr>
          <p:cNvCxnSpPr>
            <a:cxnSpLocks/>
          </p:cNvCxnSpPr>
          <p:nvPr/>
        </p:nvCxnSpPr>
        <p:spPr>
          <a:xfrm>
            <a:off x="6117070" y="3034602"/>
            <a:ext cx="693141" cy="3432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8C36FDC-55A6-0266-543C-53D2488F3FD3}"/>
              </a:ext>
            </a:extLst>
          </p:cNvPr>
          <p:cNvCxnSpPr>
            <a:cxnSpLocks/>
          </p:cNvCxnSpPr>
          <p:nvPr/>
        </p:nvCxnSpPr>
        <p:spPr>
          <a:xfrm>
            <a:off x="6107545" y="3034602"/>
            <a:ext cx="356095" cy="445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17E892F-AC25-7A1D-4247-4472D43F685C}"/>
              </a:ext>
            </a:extLst>
          </p:cNvPr>
          <p:cNvSpPr txBox="1"/>
          <p:nvPr/>
        </p:nvSpPr>
        <p:spPr>
          <a:xfrm>
            <a:off x="5238095" y="2461140"/>
            <a:ext cx="1898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0.1 mM tryptophan</a:t>
            </a:r>
          </a:p>
          <a:p>
            <a:r>
              <a:rPr lang="en-US" sz="1600" dirty="0"/>
              <a:t>(aromatic protons)</a:t>
            </a:r>
            <a:endParaRPr lang="de-CH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F1C7A5-151A-CF99-6EE7-3159D1FB0091}"/>
              </a:ext>
            </a:extLst>
          </p:cNvPr>
          <p:cNvSpPr txBox="1"/>
          <p:nvPr/>
        </p:nvSpPr>
        <p:spPr>
          <a:xfrm>
            <a:off x="6730050" y="5043807"/>
            <a:ext cx="1898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0.1 mM tryptophan</a:t>
            </a:r>
          </a:p>
          <a:p>
            <a:r>
              <a:rPr lang="en-US" sz="1600" dirty="0"/>
              <a:t>(aliphatic protons)</a:t>
            </a:r>
            <a:endParaRPr lang="de-CH" sz="16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DA5082-6AE4-BF20-FAB4-212C5E45B8C8}"/>
              </a:ext>
            </a:extLst>
          </p:cNvPr>
          <p:cNvCxnSpPr>
            <a:cxnSpLocks/>
          </p:cNvCxnSpPr>
          <p:nvPr/>
        </p:nvCxnSpPr>
        <p:spPr>
          <a:xfrm flipV="1">
            <a:off x="8608760" y="5019986"/>
            <a:ext cx="676890" cy="3610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92B3648-A5EC-D33B-B2E9-F7E1CF1B56D6}"/>
              </a:ext>
            </a:extLst>
          </p:cNvPr>
          <p:cNvCxnSpPr>
            <a:cxnSpLocks/>
          </p:cNvCxnSpPr>
          <p:nvPr/>
        </p:nvCxnSpPr>
        <p:spPr>
          <a:xfrm flipV="1">
            <a:off x="8599235" y="5114611"/>
            <a:ext cx="803960" cy="266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A picture containing text, indoor, box, steel&#10;&#10;Description automatically generated">
            <a:extLst>
              <a:ext uri="{FF2B5EF4-FFF2-40B4-BE49-F238E27FC236}">
                <a16:creationId xmlns:a16="http://schemas.microsoft.com/office/drawing/2014/main" id="{0F8861E6-D51B-F263-8C44-14B08DF4A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552" y="679849"/>
            <a:ext cx="2023487" cy="269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0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8D29E-8F1B-C749-9950-938E9721F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Pioneers</a:t>
            </a:r>
            <a:r>
              <a:rPr lang="de-CH" dirty="0"/>
              <a:t> in open-source MR: </a:t>
            </a:r>
            <a:br>
              <a:rPr lang="de-CH" dirty="0"/>
            </a:br>
            <a:r>
              <a:rPr lang="de-CH" dirty="0"/>
              <a:t>1) </a:t>
            </a:r>
            <a:r>
              <a:rPr lang="de-CH" dirty="0" err="1"/>
              <a:t>Kazuyuki</a:t>
            </a:r>
            <a:r>
              <a:rPr lang="de-CH" dirty="0"/>
              <a:t> </a:t>
            </a:r>
            <a:r>
              <a:rPr lang="de-CH" dirty="0" err="1"/>
              <a:t>Takeda’s</a:t>
            </a:r>
            <a:r>
              <a:rPr lang="de-CH" dirty="0"/>
              <a:t> </a:t>
            </a:r>
            <a:r>
              <a:rPr lang="de-CH" dirty="0" err="1"/>
              <a:t>Opencore</a:t>
            </a:r>
            <a:r>
              <a:rPr lang="de-CH" dirty="0"/>
              <a:t> NMR (2007 – </a:t>
            </a:r>
            <a:r>
              <a:rPr lang="de-CH" dirty="0" err="1"/>
              <a:t>now</a:t>
            </a:r>
            <a:r>
              <a:rPr lang="de-CH" dirty="0"/>
              <a:t>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0CAEB1E-D213-72D1-D9DC-ACB46B99F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530" y="1149997"/>
            <a:ext cx="6974317" cy="46799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9F642-A31D-D09B-717D-EB0ECA15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FBB8B-BE4C-EE74-5A0E-9E02FAC48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24E86-95BE-9578-3E44-3F09C8B5F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</a:t>
            </a:fld>
            <a:endParaRPr lang="de-CH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C49418-A127-8A29-22CA-388B30D63041}"/>
              </a:ext>
            </a:extLst>
          </p:cNvPr>
          <p:cNvSpPr txBox="1"/>
          <p:nvPr/>
        </p:nvSpPr>
        <p:spPr>
          <a:xfrm>
            <a:off x="659876" y="5945363"/>
            <a:ext cx="9582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/>
              <a:t>K. Takeda, </a:t>
            </a:r>
            <a:r>
              <a:rPr lang="en-US" sz="1200" dirty="0"/>
              <a:t>Highly Customized NMR Systems Using an Open-Resource, Home-Built Spectrometer, </a:t>
            </a:r>
            <a:r>
              <a:rPr lang="en-US" sz="1200" dirty="0" err="1"/>
              <a:t>Annu</a:t>
            </a:r>
            <a:r>
              <a:rPr lang="en-US" sz="1200" dirty="0"/>
              <a:t>. Rep. NMR </a:t>
            </a:r>
            <a:r>
              <a:rPr lang="en-US" sz="1200" dirty="0" err="1"/>
              <a:t>Spectrosc</a:t>
            </a:r>
            <a:r>
              <a:rPr lang="en-US" sz="1200" dirty="0"/>
              <a:t>., 74, (2001) </a:t>
            </a:r>
          </a:p>
          <a:p>
            <a:r>
              <a:rPr lang="de-CH" sz="1200" dirty="0">
                <a:hlinkClick r:id="rId3"/>
              </a:rPr>
              <a:t>https://doi.org/10.1016/B978-0-08-097072-1.00007-8</a:t>
            </a:r>
            <a:r>
              <a:rPr lang="de-CH" sz="1200" dirty="0"/>
              <a:t> </a:t>
            </a:r>
            <a:endParaRPr lang="de-CH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4FC7CD-9520-5AA9-A656-9436DC4B5E00}"/>
              </a:ext>
            </a:extLst>
          </p:cNvPr>
          <p:cNvSpPr txBox="1"/>
          <p:nvPr/>
        </p:nvSpPr>
        <p:spPr>
          <a:xfrm>
            <a:off x="7571701" y="1437350"/>
            <a:ext cx="38884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1" dirty="0"/>
              <a:t>Core </a:t>
            </a:r>
            <a:r>
              <a:rPr lang="de-CH" sz="1600" b="1" dirty="0" err="1"/>
              <a:t>part</a:t>
            </a:r>
            <a:r>
              <a:rPr lang="de-CH" sz="1600" b="1" dirty="0"/>
              <a:t>: </a:t>
            </a:r>
          </a:p>
          <a:p>
            <a:r>
              <a:rPr lang="en-US" sz="1600" b="1" dirty="0"/>
              <a:t>Field-Programmable Gate Array (FPGA</a:t>
            </a:r>
            <a:r>
              <a:rPr lang="en-US" sz="1600" dirty="0"/>
              <a:t>)</a:t>
            </a:r>
          </a:p>
          <a:p>
            <a:endParaRPr lang="en-US" sz="1600" dirty="0"/>
          </a:p>
          <a:p>
            <a:r>
              <a:rPr lang="en-US" sz="1600" dirty="0"/>
              <a:t>“Hardware becomes Software”</a:t>
            </a:r>
          </a:p>
          <a:p>
            <a:endParaRPr lang="en-US" sz="1600" dirty="0"/>
          </a:p>
          <a:p>
            <a:r>
              <a:rPr lang="de-CH" sz="1600" dirty="0" err="1"/>
              <a:t>Performs</a:t>
            </a:r>
            <a:r>
              <a:rPr lang="de-CH" sz="1600" dirty="0"/>
              <a:t> all digital </a:t>
            </a:r>
            <a:r>
              <a:rPr lang="de-CH" sz="1600" dirty="0" err="1"/>
              <a:t>job</a:t>
            </a:r>
            <a:r>
              <a:rPr lang="de-CH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pulse </a:t>
            </a:r>
            <a:r>
              <a:rPr lang="de-CH" sz="1600" dirty="0" err="1"/>
              <a:t>programmer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 err="1"/>
              <a:t>direct</a:t>
            </a:r>
            <a:r>
              <a:rPr lang="de-CH" sz="1600" dirty="0"/>
              <a:t> digital </a:t>
            </a:r>
            <a:r>
              <a:rPr lang="de-CH" sz="1600" dirty="0" err="1"/>
              <a:t>synthesizers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digital </a:t>
            </a:r>
            <a:r>
              <a:rPr lang="de-CH" sz="1600" dirty="0" err="1"/>
              <a:t>receiver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digital </a:t>
            </a:r>
            <a:r>
              <a:rPr lang="de-CH" sz="1600" dirty="0" err="1"/>
              <a:t>low</a:t>
            </a:r>
            <a:r>
              <a:rPr lang="de-CH" sz="1600" dirty="0"/>
              <a:t>-pass </a:t>
            </a:r>
            <a:r>
              <a:rPr lang="de-CH" sz="1600" dirty="0" err="1"/>
              <a:t>filter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PC </a:t>
            </a:r>
            <a:r>
              <a:rPr lang="de-CH" sz="1600" dirty="0" err="1"/>
              <a:t>interfaces</a:t>
            </a:r>
            <a:r>
              <a:rPr lang="de-CH" sz="1600" dirty="0"/>
              <a:t> </a:t>
            </a:r>
            <a:r>
              <a:rPr lang="de-CH" sz="1600" dirty="0" err="1"/>
              <a:t>for</a:t>
            </a:r>
            <a:r>
              <a:rPr lang="de-CH" sz="1600" dirty="0"/>
              <a:t> </a:t>
            </a:r>
            <a:r>
              <a:rPr lang="de-CH" sz="1600" dirty="0" err="1"/>
              <a:t>command</a:t>
            </a:r>
            <a:r>
              <a:rPr lang="de-CH" sz="1600" dirty="0"/>
              <a:t>/</a:t>
            </a:r>
            <a:r>
              <a:rPr lang="de-CH" sz="1600" dirty="0" err="1"/>
              <a:t>data</a:t>
            </a:r>
            <a:r>
              <a:rPr lang="de-CH" sz="1600" dirty="0"/>
              <a:t> </a:t>
            </a:r>
            <a:r>
              <a:rPr lang="de-CH" sz="1600" dirty="0" err="1"/>
              <a:t>transfer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1600" dirty="0"/>
          </a:p>
          <a:p>
            <a:r>
              <a:rPr lang="de-CH" sz="1600" dirty="0"/>
              <a:t>Costs: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ca. 5000 €</a:t>
            </a:r>
          </a:p>
          <a:p>
            <a:r>
              <a:rPr lang="en-US" sz="1600" b="0" dirty="0">
                <a:effectLst/>
              </a:rPr>
              <a:t>Frequency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>
                <a:effectLst/>
              </a:rPr>
              <a:t>up to 600 MHz (14 T for </a:t>
            </a:r>
            <a:r>
              <a:rPr lang="en-US" sz="1600" b="0" baseline="30000" dirty="0">
                <a:effectLst/>
              </a:rPr>
              <a:t>1</a:t>
            </a:r>
            <a:r>
              <a:rPr lang="en-US" sz="1600" b="0" dirty="0">
                <a:effectLst/>
              </a:rPr>
              <a:t>H NMR)</a:t>
            </a:r>
            <a:endParaRPr lang="en-US" sz="1600" dirty="0"/>
          </a:p>
        </p:txBody>
      </p:sp>
      <p:pic>
        <p:nvPicPr>
          <p:cNvPr id="12" name="Picture 11" descr="A picture containing person, person, young, posing&#10;&#10;Description automatically generated">
            <a:extLst>
              <a:ext uri="{FF2B5EF4-FFF2-40B4-BE49-F238E27FC236}">
                <a16:creationId xmlns:a16="http://schemas.microsoft.com/office/drawing/2014/main" id="{0F58EBFD-45BA-B560-F3DC-A6B022F32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721" y="260350"/>
            <a:ext cx="1075441" cy="10754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9BA8FA-BC66-1316-C87A-38348D711B19}"/>
              </a:ext>
            </a:extLst>
          </p:cNvPr>
          <p:cNvSpPr txBox="1"/>
          <p:nvPr/>
        </p:nvSpPr>
        <p:spPr>
          <a:xfrm>
            <a:off x="5088078" y="119556"/>
            <a:ext cx="5296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chemeClr val="accent6"/>
                </a:solidFill>
              </a:rPr>
              <a:t>Use same </a:t>
            </a:r>
            <a:r>
              <a:rPr lang="de-CH" dirty="0" err="1">
                <a:solidFill>
                  <a:schemeClr val="accent6"/>
                </a:solidFill>
              </a:rPr>
              <a:t>data</a:t>
            </a:r>
            <a:r>
              <a:rPr lang="de-CH" dirty="0">
                <a:solidFill>
                  <a:schemeClr val="accent6"/>
                </a:solidFill>
              </a:rPr>
              <a:t> </a:t>
            </a:r>
            <a:r>
              <a:rPr lang="de-CH" dirty="0" err="1">
                <a:solidFill>
                  <a:schemeClr val="accent6"/>
                </a:solidFill>
              </a:rPr>
              <a:t>format</a:t>
            </a:r>
            <a:r>
              <a:rPr lang="de-CH" dirty="0">
                <a:solidFill>
                  <a:schemeClr val="accent6"/>
                </a:solidFill>
              </a:rPr>
              <a:t> </a:t>
            </a:r>
            <a:r>
              <a:rPr lang="de-CH" dirty="0">
                <a:solidFill>
                  <a:schemeClr val="accent6"/>
                </a:solidFill>
                <a:sym typeface="Wingdings" panose="05000000000000000000" pitchFamily="2" charset="2"/>
              </a:rPr>
              <a:t> </a:t>
            </a:r>
            <a:r>
              <a:rPr lang="de-CH" dirty="0" err="1">
                <a:solidFill>
                  <a:schemeClr val="accent6"/>
                </a:solidFill>
                <a:sym typeface="Wingdings" panose="05000000000000000000" pitchFamily="2" charset="2"/>
              </a:rPr>
              <a:t>use</a:t>
            </a:r>
            <a:r>
              <a:rPr lang="de-CH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accent6"/>
                </a:solidFill>
                <a:sym typeface="Wingdings" panose="05000000000000000000" pitchFamily="2" charset="2"/>
              </a:rPr>
              <a:t>processing</a:t>
            </a:r>
            <a:r>
              <a:rPr lang="de-CH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accent6"/>
                </a:solidFill>
                <a:sym typeface="Wingdings" panose="05000000000000000000" pitchFamily="2" charset="2"/>
              </a:rPr>
              <a:t>software</a:t>
            </a:r>
            <a:endParaRPr lang="de-CH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25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0AF4-854F-AB50-B99F-2317641B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Pioneers</a:t>
            </a:r>
            <a:r>
              <a:rPr lang="de-CH" dirty="0"/>
              <a:t> in open-source MR : </a:t>
            </a:r>
            <a:br>
              <a:rPr lang="de-CH" dirty="0"/>
            </a:br>
            <a:r>
              <a:rPr lang="de-CH" dirty="0"/>
              <a:t>2) Open-Source MRI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06DAC49-BC93-EA5D-56B5-02509366E0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8543" y="1758315"/>
            <a:ext cx="10250330" cy="3734321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BB11A-B83D-668A-2840-A9A8CAE3F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608EF-40F6-F600-2CDE-EAA384D9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C33B-A962-E7A8-77E0-E1BF736A1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11</a:t>
            </a:fld>
            <a:endParaRPr lang="de-CH" noProof="0"/>
          </a:p>
        </p:txBody>
      </p:sp>
      <p:pic>
        <p:nvPicPr>
          <p:cNvPr id="10" name="Picture 9" descr="A picture containing person, outdoor, grass, smiling&#10;&#10;Description automatically generated">
            <a:extLst>
              <a:ext uri="{FF2B5EF4-FFF2-40B4-BE49-F238E27FC236}">
                <a16:creationId xmlns:a16="http://schemas.microsoft.com/office/drawing/2014/main" id="{ADA3265A-916C-5F87-1B6C-8BE11E144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6" y="2271077"/>
            <a:ext cx="1274763" cy="1274763"/>
          </a:xfrm>
          <a:prstGeom prst="rect">
            <a:avLst/>
          </a:prstGeom>
        </p:spPr>
      </p:pic>
      <p:pic>
        <p:nvPicPr>
          <p:cNvPr id="12" name="Picture 11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96DA56BF-445F-B569-4619-EE1FB0F42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455" y="260351"/>
            <a:ext cx="1274400" cy="1274400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D06F6EB-C28F-1284-8BD4-F31B35F91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379621"/>
              </p:ext>
            </p:extLst>
          </p:nvPr>
        </p:nvGraphicFramePr>
        <p:xfrm>
          <a:off x="731837" y="5937568"/>
          <a:ext cx="5169342" cy="810691"/>
        </p:xfrm>
        <a:graphic>
          <a:graphicData uri="http://schemas.openxmlformats.org/drawingml/2006/table">
            <a:tbl>
              <a:tblPr/>
              <a:tblGrid>
                <a:gridCol w="3429784">
                  <a:extLst>
                    <a:ext uri="{9D8B030D-6E8A-4147-A177-3AD203B41FA5}">
                      <a16:colId xmlns:a16="http://schemas.microsoft.com/office/drawing/2014/main" val="3615088417"/>
                    </a:ext>
                  </a:extLst>
                </a:gridCol>
                <a:gridCol w="1739558">
                  <a:extLst>
                    <a:ext uri="{9D8B030D-6E8A-4147-A177-3AD203B41FA5}">
                      <a16:colId xmlns:a16="http://schemas.microsoft.com/office/drawing/2014/main" val="3720714026"/>
                    </a:ext>
                  </a:extLst>
                </a:gridCol>
              </a:tblGrid>
              <a:tr h="4449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V. </a:t>
                      </a:r>
                      <a:r>
                        <a:rPr lang="en-US" sz="1200" dirty="0" err="1"/>
                        <a:t>Negnevitsky</a:t>
                      </a:r>
                      <a:r>
                        <a:rPr lang="en-US" sz="1200" dirty="0"/>
                        <a:t> et al. (2022), </a:t>
                      </a:r>
                      <a:r>
                        <a:rPr lang="en-US" sz="1200" dirty="0">
                          <a:hlinkClick r:id="rId5"/>
                        </a:rPr>
                        <a:t>arXiv:2208.01616</a:t>
                      </a:r>
                      <a:r>
                        <a:rPr lang="en-US" sz="1200" dirty="0"/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082158"/>
                  </a:ext>
                </a:extLst>
              </a:tr>
              <a:tr h="355945">
                <a:tc>
                  <a:txBody>
                    <a:bodyPr/>
                    <a:lstStyle/>
                    <a:p>
                      <a:r>
                        <a:rPr lang="en-US" sz="1800" dirty="0"/>
                        <a:t>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95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916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B561B-08D5-ECE8-C8D6-FAD6F60D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Pioneers</a:t>
            </a:r>
            <a:r>
              <a:rPr lang="de-CH" dirty="0"/>
              <a:t>: </a:t>
            </a:r>
            <a:br>
              <a:rPr lang="de-CH" dirty="0"/>
            </a:br>
            <a:r>
              <a:rPr lang="de-CH" dirty="0"/>
              <a:t>2) Open-Source MRI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7E06C8B-EED7-8294-BD8D-03D6A2B94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837" y="3251102"/>
            <a:ext cx="3705742" cy="2514951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FBC95-02E8-E738-29BD-76C5F8866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A24F2-F913-51BF-A7E2-221DA6E8A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3792B-9562-067D-D804-DADC2A07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12</a:t>
            </a:fld>
            <a:endParaRPr lang="de-CH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F7F6D3-672F-550C-C7EA-9406332623FD}"/>
              </a:ext>
            </a:extLst>
          </p:cNvPr>
          <p:cNvSpPr txBox="1"/>
          <p:nvPr/>
        </p:nvSpPr>
        <p:spPr>
          <a:xfrm>
            <a:off x="731838" y="6010635"/>
            <a:ext cx="75260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200" b="0" i="0" u="none" strike="noStrike" baseline="0" dirty="0">
                <a:latin typeface="TeXGyreTermesX-Regular"/>
              </a:rPr>
              <a:t>T. </a:t>
            </a:r>
            <a:r>
              <a:rPr lang="de-CH" sz="1200" b="0" i="0" u="none" strike="noStrike" baseline="0" dirty="0" err="1">
                <a:latin typeface="TeXGyreTermesX-Regular"/>
              </a:rPr>
              <a:t>Guallart-Naval</a:t>
            </a:r>
            <a:r>
              <a:rPr lang="de-CH" sz="1200" dirty="0">
                <a:latin typeface="TeXGyreTermesX-Regular"/>
              </a:rPr>
              <a:t>, J. Alonso et al., </a:t>
            </a:r>
            <a:r>
              <a:rPr lang="de-CH" sz="1200" dirty="0" err="1">
                <a:latin typeface="TeXGyreTermesX-Regular"/>
              </a:rPr>
              <a:t>Sci</a:t>
            </a:r>
            <a:r>
              <a:rPr lang="de-CH" sz="1200" dirty="0">
                <a:latin typeface="TeXGyreTermesX-Regular"/>
              </a:rPr>
              <a:t>. Rep., 12:13147  (2022) </a:t>
            </a:r>
            <a:r>
              <a:rPr lang="de-CH" sz="1200" b="0" i="0" u="none" strike="noStrike" baseline="0" dirty="0">
                <a:latin typeface="TeXGyreTermesX-Regular"/>
                <a:hlinkClick r:id="rId3"/>
              </a:rPr>
              <a:t>https://doi.org/10.1038/s41598-022-17472-w</a:t>
            </a:r>
            <a:r>
              <a:rPr lang="de-CH" sz="1200" b="0" i="0" u="none" strike="noStrike" baseline="0" dirty="0">
                <a:latin typeface="TeXGyreTermesX-Regular"/>
              </a:rPr>
              <a:t> </a:t>
            </a:r>
          </a:p>
          <a:p>
            <a:r>
              <a:rPr lang="de-CH" sz="1200" b="0" i="0" u="none" strike="noStrike" baseline="0" dirty="0">
                <a:latin typeface="TeXGyreTermesX-Regular"/>
              </a:rPr>
              <a:t>T. </a:t>
            </a:r>
            <a:r>
              <a:rPr lang="de-CH" sz="1200" b="0" i="0" u="none" strike="noStrike" baseline="0" dirty="0" err="1">
                <a:latin typeface="TeXGyreTermesX-Regular"/>
              </a:rPr>
              <a:t>Guallart-Naval</a:t>
            </a:r>
            <a:r>
              <a:rPr lang="de-CH" sz="1200" dirty="0">
                <a:latin typeface="TeXGyreTermesX-Regular"/>
              </a:rPr>
              <a:t>, J. Alonso et al. (2022) </a:t>
            </a:r>
            <a:r>
              <a:rPr lang="en-US" sz="1200" dirty="0">
                <a:hlinkClick r:id="rId4"/>
              </a:rPr>
              <a:t>arXiv:2203.11314</a:t>
            </a:r>
            <a:endParaRPr lang="de-CH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1FCDCAB-8512-6A04-A292-4D6B9DFD93E5}"/>
                  </a:ext>
                </a:extLst>
              </p:cNvPr>
              <p:cNvSpPr txBox="1"/>
              <p:nvPr/>
            </p:nvSpPr>
            <p:spPr>
              <a:xfrm>
                <a:off x="893588" y="1356174"/>
                <a:ext cx="212276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CH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de-CH" dirty="0"/>
                  <a:t> = </a:t>
                </a:r>
                <a:r>
                  <a:rPr lang="en-US" dirty="0"/>
                  <a:t>70 </a:t>
                </a:r>
                <a:r>
                  <a:rPr lang="en-US" dirty="0" err="1"/>
                  <a:t>mT</a:t>
                </a:r>
                <a:r>
                  <a:rPr lang="en-US" dirty="0"/>
                  <a:t> MRI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&lt; EUR 50’000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Mobile (250 kg)</a:t>
                </a:r>
                <a:endParaRPr lang="de-CH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1FCDCAB-8512-6A04-A292-4D6B9DFD9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588" y="1356174"/>
                <a:ext cx="2122761" cy="923330"/>
              </a:xfrm>
              <a:prstGeom prst="rect">
                <a:avLst/>
              </a:prstGeom>
              <a:blipFill>
                <a:blip r:embed="rId5"/>
                <a:stretch>
                  <a:fillRect l="-2011" t="-3289" r="-1724" b="-9211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F9CD434C-713D-0319-9C2D-43395B7C56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4026" y="3075883"/>
            <a:ext cx="3874847" cy="28846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BE7139-BDDC-F971-CC97-794796E6E7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23" y="1036127"/>
            <a:ext cx="3581900" cy="23625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4F20FF5-FA2C-1E96-A103-811B0EC7F144}"/>
              </a:ext>
            </a:extLst>
          </p:cNvPr>
          <p:cNvSpPr txBox="1"/>
          <p:nvPr/>
        </p:nvSpPr>
        <p:spPr>
          <a:xfrm>
            <a:off x="10067827" y="3459344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 10 min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033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CCCB3-18F6-7776-F4C4-0627832EE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Pioneers</a:t>
            </a:r>
            <a:r>
              <a:rPr lang="de-CH" dirty="0"/>
              <a:t>: </a:t>
            </a:r>
            <a:br>
              <a:rPr lang="de-CH" dirty="0"/>
            </a:br>
            <a:r>
              <a:rPr lang="de-CH" dirty="0"/>
              <a:t>2) Open-Source MRI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5D119-4A48-D0DF-CFDE-9AAEF50A5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2069793"/>
            <a:ext cx="10728325" cy="4680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Key part: SDR Lab from Red Pitaya (Slovenia)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FPGA: Xilinx Zynq 7020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2 RF inputs (16-bit resolution)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2 RF outputs (14-bit resolution)</a:t>
            </a:r>
          </a:p>
          <a:p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Max. RF: </a:t>
            </a: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122.88 MHz 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Up to ca. 60 MHz spectrometer (</a:t>
            </a:r>
            <a:r>
              <a:rPr lang="en-US" baseline="30000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H ca. 1.5 T)</a:t>
            </a:r>
          </a:p>
          <a:p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Software on an SD card (exchangeable)</a:t>
            </a:r>
          </a:p>
          <a:p>
            <a:endParaRPr lang="en-US" b="1" dirty="0"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93D5A-3A74-F3EF-FD51-01F8230A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D5B9D-0510-BFD6-E95B-919543BCB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5FADA-DEEA-48B2-AF26-7D5588FB3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13</a:t>
            </a:fld>
            <a:endParaRPr lang="de-CH" noProof="0"/>
          </a:p>
        </p:txBody>
      </p:sp>
      <p:pic>
        <p:nvPicPr>
          <p:cNvPr id="8" name="Picture 7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03655E58-3E98-59B8-B463-EEBF200392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8" r="26074"/>
          <a:stretch/>
        </p:blipFill>
        <p:spPr>
          <a:xfrm rot="16200000">
            <a:off x="7701370" y="819124"/>
            <a:ext cx="2920712" cy="58675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D7FB0A-7854-FCF8-88CE-B3B64E2B3D11}"/>
              </a:ext>
            </a:extLst>
          </p:cNvPr>
          <p:cNvSpPr txBox="1"/>
          <p:nvPr/>
        </p:nvSpPr>
        <p:spPr>
          <a:xfrm>
            <a:off x="8381632" y="1403269"/>
            <a:ext cx="1409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trike="dblStrike" dirty="0">
                <a:solidFill>
                  <a:srgbClr val="FF0000"/>
                </a:solidFill>
              </a:rPr>
              <a:t>EUR 500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EUR 625</a:t>
            </a:r>
            <a:endParaRPr lang="de-CH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E6541E-4533-FDAA-4F03-E83440324E16}"/>
              </a:ext>
            </a:extLst>
          </p:cNvPr>
          <p:cNvSpPr txBox="1"/>
          <p:nvPr/>
        </p:nvSpPr>
        <p:spPr>
          <a:xfrm>
            <a:off x="2346960" y="1259840"/>
            <a:ext cx="3241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SDR: “software-defined radio”</a:t>
            </a:r>
            <a:endParaRPr lang="de-CH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235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327A5-B122-56E8-E0BE-9551A6EF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MaRCoS</a:t>
            </a:r>
            <a:r>
              <a:rPr lang="en-US" dirty="0"/>
              <a:t> – “Red Pitaya”-based console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70660-E7FD-0A5B-C66A-178BB946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D4BC3-7BE8-103B-A164-21AD2DB61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829D7-81D3-39A0-EA44-F5BA7F2C0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14</a:t>
            </a:fld>
            <a:endParaRPr lang="de-CH" noProof="0"/>
          </a:p>
        </p:txBody>
      </p:sp>
      <p:pic>
        <p:nvPicPr>
          <p:cNvPr id="7" name="Content Placeholder 6" descr="Diagram, timeline&#10;&#10;Description automatically generated">
            <a:extLst>
              <a:ext uri="{FF2B5EF4-FFF2-40B4-BE49-F238E27FC236}">
                <a16:creationId xmlns:a16="http://schemas.microsoft.com/office/drawing/2014/main" id="{41496435-AC2B-F18B-A496-3CF191EBF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405" y="1412875"/>
            <a:ext cx="7981191" cy="46799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59BF7B-A882-BF9A-0275-3BC0557CC646}"/>
              </a:ext>
            </a:extLst>
          </p:cNvPr>
          <p:cNvSpPr txBox="1"/>
          <p:nvPr/>
        </p:nvSpPr>
        <p:spPr>
          <a:xfrm>
            <a:off x="7132705" y="710351"/>
            <a:ext cx="4376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sym typeface="Wingdings" panose="05000000000000000000" pitchFamily="2" charset="2"/>
              </a:rPr>
              <a:t> let’s use this as our NMR console!</a:t>
            </a:r>
            <a:endParaRPr lang="de-CH" sz="2000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9FF4DB-C19E-327B-59FD-D582F9187495}"/>
              </a:ext>
            </a:extLst>
          </p:cNvPr>
          <p:cNvSpPr/>
          <p:nvPr/>
        </p:nvSpPr>
        <p:spPr>
          <a:xfrm>
            <a:off x="11191121" y="710351"/>
            <a:ext cx="100087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4400" dirty="0">
                <a:solidFill>
                  <a:srgbClr val="00B050"/>
                </a:solidFill>
                <a:latin typeface="Wingdings" pitchFamily="2" charset="2"/>
                <a:sym typeface="Wingdings" pitchFamily="2" charset="2"/>
              </a:rPr>
              <a:t>ü</a:t>
            </a:r>
            <a:endParaRPr lang="de-CH" sz="4400" dirty="0">
              <a:solidFill>
                <a:srgbClr val="00B050"/>
              </a:solidFill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535BC8E7-B783-2568-E926-12241A459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51" y="4210845"/>
            <a:ext cx="1323180" cy="1552084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A835087-E31C-68F8-5E0D-EC939C01D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86" y="1277911"/>
            <a:ext cx="1441309" cy="273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DC3F-544C-A869-4C6B-0048053A8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Pitaya @Riek Lab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DA100-8DAF-0D9C-4197-CFE760BFC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4484033" cy="4680000"/>
          </a:xfrm>
        </p:spPr>
        <p:txBody>
          <a:bodyPr/>
          <a:lstStyle/>
          <a:p>
            <a:r>
              <a:rPr lang="en-US" dirty="0"/>
              <a:t>Generation of RF pulses with defined RF:</a:t>
            </a:r>
          </a:p>
          <a:p>
            <a:pPr marL="2667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 Measured on oscilloscope </a:t>
            </a:r>
          </a:p>
          <a:p>
            <a:pPr marL="2667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2667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2667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Detection of RF signal, sent by RF signal generator: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5.01 MHz detected with a carrier frequency of 5 MHz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10 kHz signal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1F379-AE0E-48C9-77CE-A654F1C4F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FB71F-26FE-F937-8335-BE260E4CF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BB8E2-3AB1-BD9E-359C-8E729228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15</a:t>
            </a:fld>
            <a:endParaRPr lang="de-CH" noProof="0"/>
          </a:p>
        </p:txBody>
      </p:sp>
      <p:pic>
        <p:nvPicPr>
          <p:cNvPr id="7" name="Picture 6" descr="A picture containing text, monitor, electronics, display&#10;&#10;Description automatically generated">
            <a:extLst>
              <a:ext uri="{FF2B5EF4-FFF2-40B4-BE49-F238E27FC236}">
                <a16:creationId xmlns:a16="http://schemas.microsoft.com/office/drawing/2014/main" id="{1F1178B4-7C73-4DCA-672A-CF9E3723A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917" y="710405"/>
            <a:ext cx="2807970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-up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5B2B7D5D-ECB5-3CD4-9026-9B6E9651C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771" y="710405"/>
            <a:ext cx="2807970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69925A1E-C238-4676-F475-F1462E0BAA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" t="4305" r="3627" b="7202"/>
          <a:stretch/>
        </p:blipFill>
        <p:spPr bwMode="auto">
          <a:xfrm>
            <a:off x="7911079" y="3398026"/>
            <a:ext cx="3888463" cy="30511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14EBDE3C-E1A1-525F-4D98-3F5BD4DE65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" t="18802" b="13239"/>
          <a:stretch/>
        </p:blipFill>
        <p:spPr>
          <a:xfrm>
            <a:off x="3560289" y="4247119"/>
            <a:ext cx="4011411" cy="20982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6687D1-7CEF-58A9-C186-1AFC0654FC80}"/>
              </a:ext>
            </a:extLst>
          </p:cNvPr>
          <p:cNvSpPr txBox="1"/>
          <p:nvPr/>
        </p:nvSpPr>
        <p:spPr>
          <a:xfrm>
            <a:off x="7263351" y="341019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lvl="1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24.46 MHz for 80 </a:t>
            </a:r>
            <a:r>
              <a:rPr lang="en-US" sz="1800" dirty="0" err="1">
                <a:effectLst/>
                <a:latin typeface="Symbol" panose="05050102010706020507" pitchFamily="18" charset="2"/>
                <a:ea typeface="Yu Mincho" panose="02020400000000000000" pitchFamily="18" charset="-128"/>
                <a:cs typeface="Times New Roman" panose="02020603050405020304" pitchFamily="18" charset="0"/>
              </a:rPr>
              <a:t>m</a:t>
            </a:r>
            <a:r>
              <a:rPr lang="en-US" sz="1800" dirty="0" err="1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s</a:t>
            </a: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8924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ADFA95-B825-E0BD-0C22-2F0A3900C3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159" t="48408" r="1"/>
          <a:stretch/>
        </p:blipFill>
        <p:spPr>
          <a:xfrm>
            <a:off x="3919202" y="1498565"/>
            <a:ext cx="4588123" cy="32978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C6742D-2099-30D1-EE8B-FA167C294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Magnet: 0.6 T for 25 MHz </a:t>
            </a:r>
            <a:r>
              <a:rPr lang="en-US" baseline="30000" dirty="0"/>
              <a:t>1</a:t>
            </a:r>
            <a:r>
              <a:rPr lang="en-US" dirty="0"/>
              <a:t>H NMR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64D43-8250-0895-F77F-73ED72B92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C6A65-8F2A-6368-DA96-DD4ADE53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9A196-0447-645F-C8C9-8BB4E65A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16</a:t>
            </a:fld>
            <a:endParaRPr lang="de-CH" noProof="0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87B16543-C4EC-ADA0-6788-6E5BF6EDC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4825" y="1412875"/>
            <a:ext cx="3258005" cy="37247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1909F3-0C0A-A425-8415-8E73A494DAE1}"/>
              </a:ext>
            </a:extLst>
          </p:cNvPr>
          <p:cNvSpPr txBox="1"/>
          <p:nvPr/>
        </p:nvSpPr>
        <p:spPr>
          <a:xfrm>
            <a:off x="8385435" y="1266733"/>
            <a:ext cx="330174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Field strength: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0.6 T </a:t>
            </a:r>
            <a:r>
              <a:rPr lang="en-US" dirty="0">
                <a:sym typeface="Wingdings" panose="05000000000000000000" pitchFamily="2" charset="2"/>
              </a:rPr>
              <a:t> 25 MHz</a:t>
            </a:r>
            <a:endParaRPr lang="en-US" dirty="0"/>
          </a:p>
          <a:p>
            <a:r>
              <a:rPr lang="en-US" dirty="0"/>
              <a:t>Homogeneous volume: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100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L / 5 mm tube</a:t>
            </a:r>
          </a:p>
          <a:p>
            <a:r>
              <a:rPr lang="en-US" dirty="0"/>
              <a:t>Homogeneity: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0.1 ppm FWHM </a:t>
            </a:r>
            <a:r>
              <a:rPr lang="en-US" dirty="0">
                <a:sym typeface="Wingdings" panose="05000000000000000000" pitchFamily="2" charset="2"/>
              </a:rPr>
              <a:t> 2.5 Hz</a:t>
            </a:r>
          </a:p>
          <a:p>
            <a:r>
              <a:rPr lang="en-US" dirty="0">
                <a:sym typeface="Wingdings" panose="05000000000000000000" pitchFamily="2" charset="2"/>
              </a:rPr>
              <a:t>Magnet material: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temperature-compensated Samarium-Cobalt 	    </a:t>
            </a: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50 ppm/K</a:t>
            </a:r>
          </a:p>
          <a:p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Weight: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ca. 5 kg</a:t>
            </a:r>
          </a:p>
          <a:p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Price for prototype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USD 26,532.00</a:t>
            </a: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 + VAT </a:t>
            </a:r>
          </a:p>
          <a:p>
            <a:r>
              <a:rPr lang="en-US" dirty="0"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Price for one magnet (N = 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USD 8,500.00</a:t>
            </a:r>
            <a:r>
              <a:rPr lang="en-US" sz="18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  <a:sym typeface="Wingdings" panose="05000000000000000000" pitchFamily="2" charset="2"/>
              </a:rPr>
              <a:t> + VAT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de-CH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A89A63-C458-3EBC-F73B-263A2652D135}"/>
              </a:ext>
            </a:extLst>
          </p:cNvPr>
          <p:cNvSpPr txBox="1"/>
          <p:nvPr/>
        </p:nvSpPr>
        <p:spPr>
          <a:xfrm>
            <a:off x="8648700" y="205482"/>
            <a:ext cx="3971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Expected delivery:</a:t>
            </a:r>
          </a:p>
          <a:p>
            <a:r>
              <a:rPr lang="en-US" b="1" dirty="0">
                <a:solidFill>
                  <a:schemeClr val="accent4"/>
                </a:solidFill>
              </a:rPr>
              <a:t>end of 2022/</a:t>
            </a:r>
          </a:p>
          <a:p>
            <a:r>
              <a:rPr lang="en-US" b="1" dirty="0">
                <a:solidFill>
                  <a:schemeClr val="accent4"/>
                </a:solidFill>
              </a:rPr>
              <a:t>beginning of 2023</a:t>
            </a:r>
            <a:endParaRPr lang="de-CH" b="1" dirty="0">
              <a:solidFill>
                <a:schemeClr val="accent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5D9911-D1FD-BD88-B82F-32A37CB3805D}"/>
              </a:ext>
            </a:extLst>
          </p:cNvPr>
          <p:cNvSpPr txBox="1"/>
          <p:nvPr/>
        </p:nvSpPr>
        <p:spPr>
          <a:xfrm>
            <a:off x="105948" y="5137670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Passive and active shim assembly</a:t>
            </a:r>
            <a:endParaRPr lang="de-CH" dirty="0">
              <a:solidFill>
                <a:srgbClr val="00B050"/>
              </a:solidFill>
            </a:endParaRPr>
          </a:p>
        </p:txBody>
      </p:sp>
      <p:pic>
        <p:nvPicPr>
          <p:cNvPr id="16" name="Picture 15" descr="A picture containing shape&#10;&#10;Description automatically generated">
            <a:extLst>
              <a:ext uri="{FF2B5EF4-FFF2-40B4-BE49-F238E27FC236}">
                <a16:creationId xmlns:a16="http://schemas.microsoft.com/office/drawing/2014/main" id="{9981443E-78FB-EB7C-AA8E-EA8BDD338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52027" y="2402410"/>
            <a:ext cx="1719818" cy="17198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A5A29A3-3FED-0FBC-37FA-42B3C5581A34}"/>
              </a:ext>
            </a:extLst>
          </p:cNvPr>
          <p:cNvSpPr txBox="1"/>
          <p:nvPr/>
        </p:nvSpPr>
        <p:spPr>
          <a:xfrm>
            <a:off x="731838" y="991312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SABR Enterprises, LLC (USA)</a:t>
            </a:r>
            <a:endParaRPr lang="de-CH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2ACC74-F0C4-43DD-869B-5E4B2DD9AE20}"/>
              </a:ext>
            </a:extLst>
          </p:cNvPr>
          <p:cNvSpPr/>
          <p:nvPr/>
        </p:nvSpPr>
        <p:spPr>
          <a:xfrm>
            <a:off x="2326398" y="325630"/>
            <a:ext cx="100087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4400" dirty="0">
                <a:solidFill>
                  <a:srgbClr val="00B050"/>
                </a:solidFill>
                <a:latin typeface="Wingdings" pitchFamily="2" charset="2"/>
                <a:sym typeface="Wingdings" pitchFamily="2" charset="2"/>
              </a:rPr>
              <a:t>ü</a:t>
            </a:r>
            <a:endParaRPr lang="de-CH" sz="4400" dirty="0">
              <a:solidFill>
                <a:srgbClr val="00B050"/>
              </a:solidFill>
            </a:endParaRPr>
          </a:p>
        </p:txBody>
      </p:sp>
      <p:pic>
        <p:nvPicPr>
          <p:cNvPr id="10" name="Picture 9" descr="A picture containing coil spring&#10;&#10;Description automatically generated">
            <a:extLst>
              <a:ext uri="{FF2B5EF4-FFF2-40B4-BE49-F238E27FC236}">
                <a16:creationId xmlns:a16="http://schemas.microsoft.com/office/drawing/2014/main" id="{255712A4-9B80-03CC-8A6A-F23532B97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4" y="5599920"/>
            <a:ext cx="2105791" cy="7451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3F6874-7FE3-CC9B-F6F9-5C805F368721}"/>
              </a:ext>
            </a:extLst>
          </p:cNvPr>
          <p:cNvSpPr txBox="1"/>
          <p:nvPr/>
        </p:nvSpPr>
        <p:spPr>
          <a:xfrm>
            <a:off x="2721606" y="5783779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Solenoid </a:t>
            </a:r>
            <a:r>
              <a:rPr lang="de-CH" dirty="0" err="1"/>
              <a:t>coil</a:t>
            </a:r>
            <a:r>
              <a:rPr lang="de-CH" dirty="0"/>
              <a:t> </a:t>
            </a:r>
            <a:r>
              <a:rPr lang="de-CH" dirty="0" err="1"/>
              <a:t>for</a:t>
            </a:r>
            <a:r>
              <a:rPr lang="de-CH" dirty="0"/>
              <a:t> RF </a:t>
            </a:r>
            <a:r>
              <a:rPr lang="de-CH" dirty="0" err="1"/>
              <a:t>excitation</a:t>
            </a:r>
            <a:r>
              <a:rPr lang="de-CH" dirty="0"/>
              <a:t>/</a:t>
            </a:r>
            <a:r>
              <a:rPr lang="de-CH" dirty="0" err="1"/>
              <a:t>detection</a:t>
            </a:r>
            <a:endParaRPr lang="de-CH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035ED8-16A2-FBA0-52E1-E0687160B49D}"/>
              </a:ext>
            </a:extLst>
          </p:cNvPr>
          <p:cNvSpPr/>
          <p:nvPr/>
        </p:nvSpPr>
        <p:spPr>
          <a:xfrm>
            <a:off x="6724864" y="5767018"/>
            <a:ext cx="100087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4400" dirty="0">
                <a:solidFill>
                  <a:srgbClr val="00B050"/>
                </a:solidFill>
                <a:latin typeface="Wingdings" pitchFamily="2" charset="2"/>
                <a:sym typeface="Wingdings" pitchFamily="2" charset="2"/>
              </a:rPr>
              <a:t>ü</a:t>
            </a:r>
            <a:endParaRPr lang="de-CH" sz="4400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006BE9-F956-DDC5-73BF-1A6E34E88ADC}"/>
              </a:ext>
            </a:extLst>
          </p:cNvPr>
          <p:cNvSpPr txBox="1"/>
          <p:nvPr/>
        </p:nvSpPr>
        <p:spPr>
          <a:xfrm>
            <a:off x="8402739" y="5805097"/>
            <a:ext cx="2896134" cy="646331"/>
          </a:xfrm>
          <a:prstGeom prst="rect">
            <a:avLst/>
          </a:prstGeom>
          <a:noFill/>
          <a:ln w="28575">
            <a:solidFill>
              <a:srgbClr val="A3077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i="1" dirty="0">
                <a:solidFill>
                  <a:schemeClr val="accent6"/>
                </a:solidFill>
              </a:rPr>
              <a:t>Ca. CHF 1000 </a:t>
            </a:r>
            <a:r>
              <a:rPr lang="de-CH" i="1" dirty="0" err="1">
                <a:solidFill>
                  <a:schemeClr val="accent6"/>
                </a:solidFill>
              </a:rPr>
              <a:t>left</a:t>
            </a:r>
            <a:r>
              <a:rPr lang="de-CH" i="1" dirty="0">
                <a:solidFill>
                  <a:schemeClr val="accent6"/>
                </a:solidFill>
              </a:rPr>
              <a:t> </a:t>
            </a:r>
            <a:r>
              <a:rPr lang="de-CH" i="1" dirty="0" err="1">
                <a:solidFill>
                  <a:schemeClr val="accent6"/>
                </a:solidFill>
              </a:rPr>
              <a:t>to</a:t>
            </a:r>
            <a:r>
              <a:rPr lang="de-CH" i="1" dirty="0">
                <a:solidFill>
                  <a:schemeClr val="accent6"/>
                </a:solidFill>
              </a:rPr>
              <a:t> </a:t>
            </a:r>
            <a:r>
              <a:rPr lang="de-CH" i="1" dirty="0" err="1">
                <a:solidFill>
                  <a:schemeClr val="accent6"/>
                </a:solidFill>
              </a:rPr>
              <a:t>build</a:t>
            </a:r>
            <a:r>
              <a:rPr lang="de-CH" i="1" dirty="0">
                <a:solidFill>
                  <a:schemeClr val="accent6"/>
                </a:solidFill>
              </a:rPr>
              <a:t> </a:t>
            </a:r>
            <a:r>
              <a:rPr lang="de-CH" i="1" dirty="0" err="1">
                <a:solidFill>
                  <a:schemeClr val="accent6"/>
                </a:solidFill>
              </a:rPr>
              <a:t>rest</a:t>
            </a:r>
            <a:r>
              <a:rPr lang="de-CH" i="1" dirty="0">
                <a:solidFill>
                  <a:schemeClr val="accent6"/>
                </a:solidFill>
              </a:rPr>
              <a:t> </a:t>
            </a:r>
            <a:r>
              <a:rPr lang="de-CH" i="1" dirty="0" err="1">
                <a:solidFill>
                  <a:schemeClr val="accent6"/>
                </a:solidFill>
              </a:rPr>
              <a:t>of</a:t>
            </a:r>
            <a:r>
              <a:rPr lang="de-CH" i="1" dirty="0">
                <a:solidFill>
                  <a:schemeClr val="accent6"/>
                </a:solidFill>
              </a:rPr>
              <a:t> </a:t>
            </a:r>
            <a:r>
              <a:rPr lang="de-CH" i="1" dirty="0" err="1">
                <a:solidFill>
                  <a:schemeClr val="accent6"/>
                </a:solidFill>
              </a:rPr>
              <a:t>spectrometer</a:t>
            </a:r>
            <a:r>
              <a:rPr lang="de-CH" i="1" dirty="0">
                <a:solidFill>
                  <a:schemeClr val="accent6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4578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" grpId="0"/>
      <p:bldP spid="11" grpId="0"/>
      <p:bldP spid="15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C59D7D6-3B9A-AAA2-90F7-AECC3D595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95" y="741498"/>
            <a:ext cx="7610603" cy="15559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37965B-D307-8955-2256-7F5A4638C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Shimming</a:t>
            </a:r>
            <a:endParaRPr lang="de-CH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C3D987F-1255-B82A-7F4D-6F12AEA3D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6895" y="2362692"/>
            <a:ext cx="3619526" cy="286228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68C88-00BB-957D-B07E-8729144F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995D5-8812-D8F2-21B6-7524C75B5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3A25-A3C5-A379-9802-3FC577C4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17</a:t>
            </a:fld>
            <a:endParaRPr lang="de-CH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726D66-9E5D-513C-A080-BFED76061C18}"/>
              </a:ext>
            </a:extLst>
          </p:cNvPr>
          <p:cNvSpPr/>
          <p:nvPr/>
        </p:nvSpPr>
        <p:spPr>
          <a:xfrm>
            <a:off x="2064212" y="325630"/>
            <a:ext cx="100087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4400" dirty="0">
                <a:solidFill>
                  <a:srgbClr val="00B050"/>
                </a:solidFill>
                <a:latin typeface="Wingdings" pitchFamily="2" charset="2"/>
                <a:sym typeface="Wingdings" pitchFamily="2" charset="2"/>
              </a:rPr>
              <a:t>ü</a:t>
            </a:r>
            <a:endParaRPr lang="de-CH" sz="4400" dirty="0">
              <a:solidFill>
                <a:srgbClr val="00B05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923611-E152-21E8-7C95-E4D652FE5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064" y="2068744"/>
            <a:ext cx="4462041" cy="41953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5475E0B-808D-41F3-C36A-80DC18B67E17}"/>
              </a:ext>
            </a:extLst>
          </p:cNvPr>
          <p:cNvSpPr txBox="1"/>
          <p:nvPr/>
        </p:nvSpPr>
        <p:spPr>
          <a:xfrm>
            <a:off x="7730980" y="1335799"/>
            <a:ext cx="6097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b="0" i="0" u="none" strike="noStrike" baseline="0" dirty="0">
                <a:latin typeface="+mj-lt"/>
              </a:rPr>
              <a:t>67 MHz </a:t>
            </a:r>
            <a:r>
              <a:rPr lang="de-CH" sz="2400" b="0" i="0" u="none" strike="noStrike" baseline="30000" dirty="0">
                <a:latin typeface="+mj-lt"/>
              </a:rPr>
              <a:t>1</a:t>
            </a:r>
            <a:r>
              <a:rPr lang="de-CH" sz="2400" b="0" i="0" u="none" strike="noStrike" baseline="0" dirty="0">
                <a:latin typeface="+mj-lt"/>
              </a:rPr>
              <a:t>H NMR</a:t>
            </a:r>
            <a:endParaRPr lang="de-CH" sz="6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AC547F-1C91-D127-D40F-06189773C88C}"/>
              </a:ext>
            </a:extLst>
          </p:cNvPr>
          <p:cNvSpPr txBox="1"/>
          <p:nvPr/>
        </p:nvSpPr>
        <p:spPr>
          <a:xfrm>
            <a:off x="7101248" y="1747356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without shim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859D78-6D5B-2EC3-0071-DD151C9E773E}"/>
              </a:ext>
            </a:extLst>
          </p:cNvPr>
          <p:cNvSpPr txBox="1"/>
          <p:nvPr/>
        </p:nvSpPr>
        <p:spPr>
          <a:xfrm>
            <a:off x="9421780" y="1694739"/>
            <a:ext cx="725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with shim </a:t>
            </a:r>
            <a:endParaRPr lang="de-CH" dirty="0">
              <a:solidFill>
                <a:srgbClr val="0000F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79B49F-16CC-46DE-FE57-089341C6B733}"/>
              </a:ext>
            </a:extLst>
          </p:cNvPr>
          <p:cNvSpPr txBox="1"/>
          <p:nvPr/>
        </p:nvSpPr>
        <p:spPr>
          <a:xfrm>
            <a:off x="4023130" y="6345922"/>
            <a:ext cx="8339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 McDowell and M. Conradi,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Magn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., 281, 7 (2017)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A.F. McDowell, Magnetic Field Correction System, US Patent 9285441, 2016.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50DCC2-C31D-631E-4DD6-34C2F39C1D97}"/>
              </a:ext>
            </a:extLst>
          </p:cNvPr>
          <p:cNvSpPr txBox="1"/>
          <p:nvPr/>
        </p:nvSpPr>
        <p:spPr>
          <a:xfrm>
            <a:off x="885825" y="5391150"/>
            <a:ext cx="3927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 err="1"/>
              <a:t>Challenges</a:t>
            </a:r>
            <a:r>
              <a:rPr lang="de-CH" sz="1600" dirty="0"/>
              <a:t>: </a:t>
            </a:r>
          </a:p>
          <a:p>
            <a:pPr marL="285750" indent="-285750">
              <a:buFontTx/>
              <a:buChar char="-"/>
            </a:pPr>
            <a:r>
              <a:rPr lang="de-CH" sz="1600" dirty="0" err="1"/>
              <a:t>No</a:t>
            </a:r>
            <a:r>
              <a:rPr lang="de-CH" sz="1600" dirty="0"/>
              <a:t> </a:t>
            </a:r>
            <a:r>
              <a:rPr lang="de-CH" sz="1600" dirty="0" err="1"/>
              <a:t>existing</a:t>
            </a:r>
            <a:r>
              <a:rPr lang="de-CH" sz="1600" dirty="0"/>
              <a:t> </a:t>
            </a:r>
            <a:r>
              <a:rPr lang="de-CH" sz="1600" dirty="0" err="1"/>
              <a:t>algorithm</a:t>
            </a:r>
            <a:r>
              <a:rPr lang="de-CH" sz="1600" dirty="0"/>
              <a:t> </a:t>
            </a:r>
            <a:r>
              <a:rPr lang="de-CH" sz="1600" dirty="0" err="1"/>
              <a:t>for</a:t>
            </a:r>
            <a:r>
              <a:rPr lang="de-CH" sz="1600" dirty="0"/>
              <a:t> «Auto-Shim»</a:t>
            </a:r>
          </a:p>
          <a:p>
            <a:pPr marL="285750" indent="-285750">
              <a:buFontTx/>
              <a:buChar char="-"/>
            </a:pPr>
            <a:r>
              <a:rPr lang="de-CH" sz="1600" dirty="0"/>
              <a:t>Need </a:t>
            </a:r>
            <a:r>
              <a:rPr lang="de-CH" sz="1600" dirty="0" err="1"/>
              <a:t>of</a:t>
            </a:r>
            <a:r>
              <a:rPr lang="de-CH" sz="1600" dirty="0"/>
              <a:t> </a:t>
            </a:r>
            <a:r>
              <a:rPr lang="de-CH" sz="1600" dirty="0" err="1"/>
              <a:t>current</a:t>
            </a:r>
            <a:r>
              <a:rPr lang="de-CH" sz="1600" dirty="0"/>
              <a:t> </a:t>
            </a:r>
            <a:r>
              <a:rPr lang="de-CH" sz="1600" dirty="0" err="1"/>
              <a:t>supply</a:t>
            </a:r>
            <a:r>
              <a:rPr lang="de-CH" sz="1600" dirty="0"/>
              <a:t> (32 </a:t>
            </a:r>
            <a:r>
              <a:rPr lang="de-CH" sz="1600" dirty="0" err="1"/>
              <a:t>channels</a:t>
            </a:r>
            <a:r>
              <a:rPr lang="de-CH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1181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F3AB83F-C699-6A41-7776-23A03C1DB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892" y="2626877"/>
            <a:ext cx="3230800" cy="1235762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D78CA7B-1A68-EC21-E4D3-F626BC28EF60}"/>
              </a:ext>
            </a:extLst>
          </p:cNvPr>
          <p:cNvSpPr txBox="1">
            <a:spLocks/>
          </p:cNvSpPr>
          <p:nvPr/>
        </p:nvSpPr>
        <p:spPr>
          <a:xfrm>
            <a:off x="6136560" y="2058027"/>
            <a:ext cx="5162313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163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b="1" dirty="0" err="1"/>
              <a:t>Transmit</a:t>
            </a:r>
            <a:r>
              <a:rPr lang="de-CH" b="1" dirty="0"/>
              <a:t>/</a:t>
            </a:r>
            <a:r>
              <a:rPr lang="de-CH" b="1" dirty="0" err="1"/>
              <a:t>Receive</a:t>
            </a:r>
            <a:r>
              <a:rPr lang="de-CH" b="1" dirty="0"/>
              <a:t> switch (</a:t>
            </a:r>
            <a:r>
              <a:rPr lang="de-CH" b="1" dirty="0" err="1"/>
              <a:t>duplexer</a:t>
            </a:r>
            <a:r>
              <a:rPr lang="de-CH" b="1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dirty="0" err="1"/>
              <a:t>from</a:t>
            </a:r>
            <a:r>
              <a:rPr lang="de-CH" dirty="0"/>
              <a:t> Mini-</a:t>
            </a:r>
            <a:r>
              <a:rPr lang="de-CH" dirty="0" err="1"/>
              <a:t>Circuits</a:t>
            </a:r>
            <a:r>
              <a:rPr lang="de-CH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DDDE54-8B56-7963-48DE-EC5C55957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Preamp</a:t>
            </a:r>
            <a:r>
              <a:rPr lang="de-CH" dirty="0"/>
              <a:t> and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4F485-F2E5-9C3A-5E65-3428E2F1A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5162313" cy="4680000"/>
          </a:xfrm>
        </p:spPr>
        <p:txBody>
          <a:bodyPr/>
          <a:lstStyle/>
          <a:p>
            <a:pPr marL="0" indent="0">
              <a:buNone/>
            </a:pPr>
            <a:r>
              <a:rPr lang="de-CH" b="1" dirty="0"/>
              <a:t>Low-</a:t>
            </a:r>
            <a:r>
              <a:rPr lang="de-CH" b="1" dirty="0" err="1"/>
              <a:t>noise</a:t>
            </a:r>
            <a:r>
              <a:rPr lang="de-CH" b="1" dirty="0"/>
              <a:t> </a:t>
            </a:r>
            <a:r>
              <a:rPr lang="de-CH" b="1" dirty="0" err="1"/>
              <a:t>amplifier</a:t>
            </a:r>
            <a:r>
              <a:rPr lang="de-CH" b="1" dirty="0"/>
              <a:t> </a:t>
            </a:r>
          </a:p>
          <a:p>
            <a:pPr marL="0" indent="0">
              <a:buNone/>
            </a:pPr>
            <a:r>
              <a:rPr lang="de-CH" dirty="0" err="1"/>
              <a:t>from</a:t>
            </a:r>
            <a:r>
              <a:rPr lang="de-CH" dirty="0"/>
              <a:t> Mini-</a:t>
            </a:r>
            <a:r>
              <a:rPr lang="de-CH" dirty="0" err="1"/>
              <a:t>Circuits</a:t>
            </a:r>
            <a:r>
              <a:rPr lang="de-CH" dirty="0"/>
              <a:t>:</a:t>
            </a:r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endParaRPr lang="de-CH" dirty="0"/>
          </a:p>
          <a:p>
            <a:pPr marL="0" indent="0">
              <a:buNone/>
            </a:pPr>
            <a:r>
              <a:rPr lang="de-CH" dirty="0"/>
              <a:t>EUR 125</a:t>
            </a:r>
          </a:p>
          <a:p>
            <a:pPr marL="0" indent="0">
              <a:buNone/>
            </a:pPr>
            <a:r>
              <a:rPr lang="de-CH" dirty="0"/>
              <a:t>Noise Figure: 2.9 dB</a:t>
            </a:r>
          </a:p>
          <a:p>
            <a:pPr marL="0" indent="0">
              <a:buNone/>
            </a:pPr>
            <a:r>
              <a:rPr lang="de-CH" dirty="0" err="1"/>
              <a:t>Frequency</a:t>
            </a:r>
            <a:r>
              <a:rPr lang="de-CH" dirty="0"/>
              <a:t>: 0.1-500 MHz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C561B-E6A6-A657-CBE8-0010165A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D1010-4DA1-AAA4-35EB-F12DAEF3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4648B-112C-EC5A-3D24-37C2C2A7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18</a:t>
            </a:fld>
            <a:endParaRPr lang="de-CH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EDD595-EE06-1C7F-95D2-909424A8F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7" y="2134941"/>
            <a:ext cx="3334215" cy="2219635"/>
          </a:xfrm>
          <a:prstGeom prst="rect">
            <a:avLst/>
          </a:prstGeom>
        </p:spPr>
      </p:pic>
      <p:pic>
        <p:nvPicPr>
          <p:cNvPr id="10" name="Picture 9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6FE031DE-C4FF-77F5-A1DD-0705D24BB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354" y="215626"/>
            <a:ext cx="1386876" cy="13868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6788DA-A465-4D00-8A91-2CBD23A06912}"/>
              </a:ext>
            </a:extLst>
          </p:cNvPr>
          <p:cNvSpPr txBox="1"/>
          <p:nvPr/>
        </p:nvSpPr>
        <p:spPr>
          <a:xfrm>
            <a:off x="6528100" y="1578027"/>
            <a:ext cx="2701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err="1"/>
              <a:t>Albannay</a:t>
            </a:r>
            <a:r>
              <a:rPr lang="de-CH" sz="1400" dirty="0"/>
              <a:t> (</a:t>
            </a:r>
            <a:r>
              <a:rPr lang="de-CH" sz="1400" dirty="0" err="1"/>
              <a:t>Bannay</a:t>
            </a:r>
            <a:r>
              <a:rPr lang="de-CH" sz="1400" dirty="0"/>
              <a:t>) Mohammed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B56000-F444-FBAF-74B6-F8E207E57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095" y="260351"/>
            <a:ext cx="935673" cy="1355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C1946D-CD73-55B5-2355-5780F6F34FA7}"/>
              </a:ext>
            </a:extLst>
          </p:cNvPr>
          <p:cNvSpPr txBox="1"/>
          <p:nvPr/>
        </p:nvSpPr>
        <p:spPr>
          <a:xfrm>
            <a:off x="9311020" y="1602502"/>
            <a:ext cx="1468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/>
              <a:t>Alexander </a:t>
            </a:r>
            <a:r>
              <a:rPr lang="de-CH" sz="1400" dirty="0" err="1"/>
              <a:t>Däpp</a:t>
            </a:r>
            <a:endParaRPr lang="de-CH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3AF710-15E9-2636-FA3F-DC5DD3D95369}"/>
              </a:ext>
            </a:extLst>
          </p:cNvPr>
          <p:cNvSpPr/>
          <p:nvPr/>
        </p:nvSpPr>
        <p:spPr>
          <a:xfrm>
            <a:off x="3421656" y="260351"/>
            <a:ext cx="100087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4400" dirty="0">
                <a:solidFill>
                  <a:srgbClr val="00B050"/>
                </a:solidFill>
                <a:latin typeface="Wingdings" pitchFamily="2" charset="2"/>
                <a:sym typeface="Wingdings" pitchFamily="2" charset="2"/>
              </a:rPr>
              <a:t>ü</a:t>
            </a:r>
            <a:endParaRPr lang="de-CH" sz="4400" dirty="0">
              <a:solidFill>
                <a:srgbClr val="00B050"/>
              </a:solidFill>
            </a:endParaRPr>
          </a:p>
        </p:txBody>
      </p:sp>
      <p:pic>
        <p:nvPicPr>
          <p:cNvPr id="22" name="Picture 21" descr="Graphical user interface, application, Excel&#10;&#10;Description automatically generated">
            <a:extLst>
              <a:ext uri="{FF2B5EF4-FFF2-40B4-BE49-F238E27FC236}">
                <a16:creationId xmlns:a16="http://schemas.microsoft.com/office/drawing/2014/main" id="{799F4C55-65C6-9B20-1F70-23F7FBE05C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9" t="22684" b="21137"/>
          <a:stretch/>
        </p:blipFill>
        <p:spPr>
          <a:xfrm>
            <a:off x="6277136" y="4010387"/>
            <a:ext cx="5162312" cy="225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8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3AD9-D4C3-3D60-7498-EFF0D9AAE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what about photo-CIDNP?</a:t>
            </a:r>
            <a:br>
              <a:rPr lang="en-US" dirty="0"/>
            </a:br>
            <a:endParaRPr lang="de-CH" dirty="0"/>
          </a:p>
        </p:txBody>
      </p:sp>
      <p:pic>
        <p:nvPicPr>
          <p:cNvPr id="8" name="Content Placeholder 7" descr="A picture containing night, light, purple&#10;&#10;Description automatically generated">
            <a:extLst>
              <a:ext uri="{FF2B5EF4-FFF2-40B4-BE49-F238E27FC236}">
                <a16:creationId xmlns:a16="http://schemas.microsoft.com/office/drawing/2014/main" id="{E5BF0343-4B8F-27B2-63D7-EB8B54843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668" y="1412875"/>
            <a:ext cx="8326664" cy="46799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508DD-FBC7-102C-C42C-15CB1B5FA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DE6E4-5092-4028-8E9B-BC91EC9A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9910D-EF60-EB9E-76DE-116337DA8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19</a:t>
            </a:fld>
            <a:endParaRPr lang="de-CH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E300E-D3B9-DDFB-32A9-544773F3F15F}"/>
              </a:ext>
            </a:extLst>
          </p:cNvPr>
          <p:cNvSpPr txBox="1"/>
          <p:nvPr/>
        </p:nvSpPr>
        <p:spPr>
          <a:xfrm>
            <a:off x="8290523" y="6169135"/>
            <a:ext cx="1968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NZZ (31.10.2022)</a:t>
            </a:r>
            <a:endParaRPr lang="de-CH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C1994C-C2DB-6693-48F7-33B4BF4DB1FF}"/>
              </a:ext>
            </a:extLst>
          </p:cNvPr>
          <p:cNvSpPr txBox="1"/>
          <p:nvPr/>
        </p:nvSpPr>
        <p:spPr>
          <a:xfrm>
            <a:off x="2892287" y="734141"/>
            <a:ext cx="68787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Use h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igh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-power LEDs from Indoor Farming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5280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53095-CD26-456B-B7FA-6CFA35C4A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Excite </a:t>
            </a:r>
            <a:r>
              <a:rPr lang="de-CH" dirty="0" err="1"/>
              <a:t>photo</a:t>
            </a:r>
            <a:r>
              <a:rPr lang="de-CH" dirty="0"/>
              <a:t>-CIDNP </a:t>
            </a:r>
            <a:r>
              <a:rPr lang="de-CH" dirty="0" err="1"/>
              <a:t>with</a:t>
            </a:r>
            <a:r>
              <a:rPr lang="de-CH" dirty="0"/>
              <a:t> LED</a:t>
            </a:r>
          </a:p>
        </p:txBody>
      </p:sp>
      <p:pic>
        <p:nvPicPr>
          <p:cNvPr id="8" name="Content Placeholder 7" descr="A picture containing blue&#10;&#10;Description automatically generated">
            <a:extLst>
              <a:ext uri="{FF2B5EF4-FFF2-40B4-BE49-F238E27FC236}">
                <a16:creationId xmlns:a16="http://schemas.microsoft.com/office/drawing/2014/main" id="{27893BDD-123C-896F-48B8-D5D0E7862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046" y="1412875"/>
            <a:ext cx="3509962" cy="46799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F0AF6-7D20-7BD2-DE65-D54360FC8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F6D97-D223-0D8F-ABBB-87A71B948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5996C-9314-59ED-BA0F-F2B6FE7F3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20</a:t>
            </a:fld>
            <a:endParaRPr lang="de-CH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B4503C-1E57-92BD-AB22-7F0B1CBAED01}"/>
              </a:ext>
            </a:extLst>
          </p:cNvPr>
          <p:cNvSpPr txBox="1"/>
          <p:nvPr/>
        </p:nvSpPr>
        <p:spPr>
          <a:xfrm>
            <a:off x="633620" y="1412875"/>
            <a:ext cx="25771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CH" sz="1800" b="0" i="0" u="none" strike="noStrike" baseline="0" dirty="0">
                <a:latin typeface="ArialMT"/>
              </a:rPr>
              <a:t>High Power LEDs – </a:t>
            </a:r>
          </a:p>
          <a:p>
            <a:pPr algn="l"/>
            <a:r>
              <a:rPr lang="de-CH" sz="1800" b="0" i="0" u="none" strike="noStrike" baseline="0" dirty="0">
                <a:latin typeface="ArialMT"/>
              </a:rPr>
              <a:t>CREE Ltd</a:t>
            </a:r>
          </a:p>
          <a:p>
            <a:pPr algn="l"/>
            <a:r>
              <a:rPr lang="de-CH" sz="1800" b="0" i="0" u="none" strike="noStrike" baseline="0" dirty="0">
                <a:latin typeface="ArialMT"/>
              </a:rPr>
              <a:t>XP-E Blue (455 </a:t>
            </a:r>
            <a:r>
              <a:rPr lang="de-CH" sz="1800" b="0" i="0" u="none" strike="noStrike" baseline="0" dirty="0" err="1">
                <a:latin typeface="ArialMT"/>
              </a:rPr>
              <a:t>nm</a:t>
            </a:r>
            <a:r>
              <a:rPr lang="de-CH" sz="1800" b="0" i="0" u="none" strike="noStrike" baseline="0" dirty="0">
                <a:latin typeface="ArialMT"/>
              </a:rPr>
              <a:t>), 45.7 lm</a:t>
            </a:r>
          </a:p>
          <a:p>
            <a:pPr algn="l"/>
            <a:r>
              <a:rPr lang="de-CH" dirty="0">
                <a:latin typeface="ArialMT"/>
              </a:rPr>
              <a:t>CHF 1.60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6142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7FF95-C8A5-3D94-C563-EB66EE710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FBC00-D0A7-F1AD-9D5A-6959D249B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C1AE1-65F5-5183-0824-39DC1E55D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318DD-6791-9A15-299F-345118F8D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21</a:t>
            </a:fld>
            <a:endParaRPr lang="de-CH" noProof="0"/>
          </a:p>
        </p:txBody>
      </p:sp>
      <p:pic>
        <p:nvPicPr>
          <p:cNvPr id="7" name="Content Placeholder 6" descr="Chart&#10;&#10;Description automatically generated">
            <a:extLst>
              <a:ext uri="{FF2B5EF4-FFF2-40B4-BE49-F238E27FC236}">
                <a16:creationId xmlns:a16="http://schemas.microsoft.com/office/drawing/2014/main" id="{BD1995D8-B6EB-4F1E-1B6C-24AF35F056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0461" y="91498"/>
            <a:ext cx="9388412" cy="66469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7FD043-DA45-ACC0-EE10-F761AF44C4FE}"/>
              </a:ext>
            </a:extLst>
          </p:cNvPr>
          <p:cNvSpPr txBox="1"/>
          <p:nvPr/>
        </p:nvSpPr>
        <p:spPr>
          <a:xfrm>
            <a:off x="4770782" y="2445026"/>
            <a:ext cx="4916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600" dirty="0"/>
              <a:t>Challenge </a:t>
            </a:r>
            <a:r>
              <a:rPr lang="de-CH" sz="2600" dirty="0" err="1"/>
              <a:t>of</a:t>
            </a:r>
            <a:r>
              <a:rPr lang="de-CH" sz="2600" dirty="0"/>
              <a:t> </a:t>
            </a:r>
            <a:r>
              <a:rPr lang="de-CH" sz="2600" dirty="0" err="1"/>
              <a:t>low-field</a:t>
            </a:r>
            <a:r>
              <a:rPr lang="de-CH" sz="2600" dirty="0"/>
              <a:t> </a:t>
            </a:r>
            <a:r>
              <a:rPr lang="de-CH" sz="2600" dirty="0" err="1"/>
              <a:t>resolution</a:t>
            </a:r>
            <a:endParaRPr lang="de-CH" sz="2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9B76A4-06E5-6A89-F98F-1477DF2B0615}"/>
              </a:ext>
            </a:extLst>
          </p:cNvPr>
          <p:cNvSpPr txBox="1"/>
          <p:nvPr/>
        </p:nvSpPr>
        <p:spPr>
          <a:xfrm>
            <a:off x="8673088" y="119556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/>
              <a:t>Simulated</a:t>
            </a:r>
            <a:r>
              <a:rPr lang="de-CH" dirty="0"/>
              <a:t>/</a:t>
            </a:r>
            <a:r>
              <a:rPr lang="de-CH" dirty="0" err="1"/>
              <a:t>Predicted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</a:t>
            </a:r>
            <a:r>
              <a:rPr lang="de-CH" dirty="0" err="1"/>
              <a:t>MNova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4816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5F11D-FC09-62A9-6C49-D41CCD5E4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Chances</a:t>
            </a:r>
            <a:r>
              <a:rPr lang="de-CH" dirty="0"/>
              <a:t> in </a:t>
            </a:r>
            <a:r>
              <a:rPr lang="de-CH" dirty="0" err="1"/>
              <a:t>Sensitivity</a:t>
            </a:r>
            <a:r>
              <a:rPr lang="de-CH" dirty="0"/>
              <a:t> Enhancement </a:t>
            </a:r>
            <a:r>
              <a:rPr lang="de-CH" dirty="0" err="1"/>
              <a:t>through</a:t>
            </a:r>
            <a:r>
              <a:rPr lang="de-CH" dirty="0"/>
              <a:t> </a:t>
            </a:r>
            <a:r>
              <a:rPr lang="de-CH" dirty="0" err="1"/>
              <a:t>photo</a:t>
            </a:r>
            <a:r>
              <a:rPr lang="de-CH" dirty="0"/>
              <a:t>-CIDNP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7D8BDC-CC34-2004-4516-9E70CEA657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e-CH" b="1" i="1" dirty="0"/>
                  <a:t>Field </a:t>
                </a:r>
                <a:r>
                  <a:rPr lang="de-CH" b="1" i="1" dirty="0" err="1"/>
                  <a:t>strength</a:t>
                </a:r>
                <a:r>
                  <a:rPr lang="de-CH" b="1" i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𝑩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de-CH" dirty="0"/>
                  <a:t>: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r>
                  <a:rPr lang="de-CH" dirty="0" err="1">
                    <a:sym typeface="Wingdings" panose="05000000000000000000" pitchFamily="2" charset="2"/>
                  </a:rPr>
                  <a:t>Sensitivity</a:t>
                </a:r>
                <a:r>
                  <a:rPr lang="de-CH" dirty="0">
                    <a:sym typeface="Wingdings" panose="05000000000000000000" pitchFamily="2" charset="2"/>
                  </a:rPr>
                  <a:t> (SNR / time):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i="1" strike="sngStrike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de-CH" i="1" strike="sngStrike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i="1" strike="sngStrike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 strike="sngStrike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</m:t>
                            </m:r>
                          </m:sub>
                        </m:sSub>
                      </m:e>
                      <m:sup>
                        <m:r>
                          <a:rPr lang="en-US" b="0" i="1" strike="sngStrike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3/2</m:t>
                        </m:r>
                      </m:sup>
                    </m:sSup>
                  </m:oMath>
                </a14:m>
                <a:r>
                  <a:rPr lang="de-CH" strike="sngStrike" dirty="0"/>
                  <a:t> </a:t>
                </a:r>
              </a:p>
              <a:p>
                <a:pPr marL="0" indent="0">
                  <a:buNone/>
                </a:pPr>
                <a:r>
                  <a:rPr lang="de-CH" b="1" i="1" dirty="0" err="1"/>
                  <a:t>For</a:t>
                </a:r>
                <a:r>
                  <a:rPr lang="de-CH" b="1" i="1" dirty="0"/>
                  <a:t> </a:t>
                </a:r>
                <a:r>
                  <a:rPr lang="de-CH" b="1" i="1" dirty="0" err="1"/>
                  <a:t>Hyperpolarization</a:t>
                </a:r>
                <a:r>
                  <a:rPr lang="de-CH" b="1" i="1" dirty="0"/>
                  <a:t>:</a:t>
                </a:r>
              </a:p>
              <a:p>
                <a:pPr marL="0" indent="0">
                  <a:buNone/>
                </a:pPr>
                <a:r>
                  <a:rPr lang="de-CH" strike="sngStrike" dirty="0">
                    <a:sym typeface="Wingdings" panose="05000000000000000000" pitchFamily="2" charset="2"/>
                  </a:rPr>
                  <a:t></a:t>
                </a:r>
                <a:r>
                  <a:rPr lang="de-CH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CH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de-CH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0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/2</m:t>
                        </m:r>
                      </m:sup>
                    </m:sSup>
                    <m:r>
                      <a:rPr lang="en-US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×</m:t>
                    </m:r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de-CH" dirty="0">
                    <a:solidFill>
                      <a:schemeClr val="accent1"/>
                    </a:solidFill>
                  </a:rPr>
                  <a:t>, </a:t>
                </a:r>
                <a:r>
                  <a:rPr lang="de-CH" dirty="0" err="1">
                    <a:solidFill>
                      <a:schemeClr val="accent1"/>
                    </a:solidFill>
                  </a:rPr>
                  <a:t>where</a:t>
                </a:r>
                <a:r>
                  <a:rPr lang="de-CH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</m:oMath>
                </a14:m>
                <a:r>
                  <a:rPr lang="de-CH" dirty="0">
                    <a:solidFill>
                      <a:schemeClr val="accent1"/>
                    </a:solidFill>
                  </a:rPr>
                  <a:t> = </a:t>
                </a:r>
                <a:r>
                  <a:rPr lang="de-CH" dirty="0" err="1">
                    <a:solidFill>
                      <a:schemeClr val="accent1"/>
                    </a:solidFill>
                  </a:rPr>
                  <a:t>Polarization</a:t>
                </a:r>
                <a:r>
                  <a:rPr lang="de-CH" dirty="0">
                    <a:solidFill>
                      <a:schemeClr val="accent1"/>
                    </a:solidFill>
                  </a:rPr>
                  <a:t> 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endParaRPr lang="de-CH" dirty="0">
                  <a:solidFill>
                    <a:schemeClr val="accent1"/>
                  </a:solidFill>
                </a:endParaRPr>
              </a:p>
              <a:p>
                <a:pPr marL="0" indent="0">
                  <a:buNone/>
                </a:pPr>
                <a:endParaRPr lang="de-CH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7D8BDC-CC34-2004-4516-9E70CEA657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07" t="-1695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497C5-57CD-20FD-FE21-FFA7E0B1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03.11.2022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067CA-7927-C57A-874A-5686F008C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51D2E-44AD-3403-2946-B1F144410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22</a:t>
            </a:fld>
            <a:endParaRPr lang="de-CH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554BCD-270D-CF1D-7586-ABC1FED2E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641" y="1643694"/>
            <a:ext cx="6467522" cy="40100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76660F-B518-2F6B-0B3E-F9B2625B714A}"/>
              </a:ext>
            </a:extLst>
          </p:cNvPr>
          <p:cNvSpPr txBox="1"/>
          <p:nvPr/>
        </p:nvSpPr>
        <p:spPr>
          <a:xfrm>
            <a:off x="6272647" y="1253580"/>
            <a:ext cx="4399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Field </a:t>
            </a:r>
            <a:r>
              <a:rPr lang="de-CH" sz="2000" b="1" dirty="0" err="1"/>
              <a:t>dependence</a:t>
            </a:r>
            <a:r>
              <a:rPr lang="de-CH" sz="2000" b="1" dirty="0"/>
              <a:t> </a:t>
            </a:r>
            <a:r>
              <a:rPr lang="de-CH" sz="2000" b="1" dirty="0" err="1"/>
              <a:t>of</a:t>
            </a:r>
            <a:r>
              <a:rPr lang="de-CH" sz="2000" b="1" dirty="0"/>
              <a:t> </a:t>
            </a:r>
            <a:r>
              <a:rPr lang="de-CH" sz="2000" b="1" dirty="0" err="1"/>
              <a:t>photo</a:t>
            </a:r>
            <a:r>
              <a:rPr lang="de-CH" sz="2000" b="1" dirty="0"/>
              <a:t>-CIDNP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43876E-5C2F-E349-7469-A6D35985936F}"/>
              </a:ext>
            </a:extLst>
          </p:cNvPr>
          <p:cNvSpPr txBox="1"/>
          <p:nvPr/>
        </p:nvSpPr>
        <p:spPr>
          <a:xfrm>
            <a:off x="2468557" y="3713068"/>
            <a:ext cx="21553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i="1" dirty="0"/>
              <a:t>Different </a:t>
            </a:r>
            <a:r>
              <a:rPr lang="de-CH" i="1" dirty="0" err="1"/>
              <a:t>Molecules</a:t>
            </a:r>
            <a:endParaRPr lang="de-CH" i="1" dirty="0"/>
          </a:p>
          <a:p>
            <a:r>
              <a:rPr lang="de-CH" dirty="0" err="1">
                <a:solidFill>
                  <a:srgbClr val="FF0000"/>
                </a:solidFill>
              </a:rPr>
              <a:t>Red</a:t>
            </a:r>
            <a:r>
              <a:rPr lang="de-CH" dirty="0">
                <a:solidFill>
                  <a:srgbClr val="FF0000"/>
                </a:solidFill>
              </a:rPr>
              <a:t>: HOPI</a:t>
            </a:r>
          </a:p>
          <a:p>
            <a:r>
              <a:rPr lang="de-CH" dirty="0">
                <a:solidFill>
                  <a:srgbClr val="00B050"/>
                </a:solidFill>
              </a:rPr>
              <a:t>Green: </a:t>
            </a:r>
            <a:r>
              <a:rPr lang="de-CH" dirty="0" err="1">
                <a:solidFill>
                  <a:srgbClr val="00B050"/>
                </a:solidFill>
              </a:rPr>
              <a:t>tryptophan</a:t>
            </a:r>
            <a:endParaRPr lang="de-CH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2FAC8D-7890-A8BB-7B8A-5D237C0C2B6B}"/>
              </a:ext>
            </a:extLst>
          </p:cNvPr>
          <p:cNvSpPr/>
          <p:nvPr/>
        </p:nvSpPr>
        <p:spPr>
          <a:xfrm>
            <a:off x="457200" y="1298864"/>
            <a:ext cx="4166755" cy="17456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1A7607-5965-721F-7F5D-484793E18E06}"/>
              </a:ext>
            </a:extLst>
          </p:cNvPr>
          <p:cNvSpPr txBox="1"/>
          <p:nvPr/>
        </p:nvSpPr>
        <p:spPr>
          <a:xfrm>
            <a:off x="5683826" y="5760151"/>
            <a:ext cx="5615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A) AT 12 	</a:t>
            </a:r>
            <a:r>
              <a:rPr lang="de-CH" i="1" dirty="0"/>
              <a:t>Different </a:t>
            </a:r>
            <a:r>
              <a:rPr lang="de-CH" i="1" dirty="0" err="1"/>
              <a:t>Dyes</a:t>
            </a:r>
            <a:r>
              <a:rPr lang="de-CH" i="1" dirty="0"/>
              <a:t> 	</a:t>
            </a:r>
            <a:r>
              <a:rPr lang="de-CH" dirty="0"/>
              <a:t>B)</a:t>
            </a:r>
            <a:r>
              <a:rPr lang="de-CH" i="1" dirty="0"/>
              <a:t> </a:t>
            </a:r>
            <a:r>
              <a:rPr lang="de-CH" dirty="0" err="1"/>
              <a:t>fluorescein</a:t>
            </a:r>
            <a:endParaRPr lang="de-CH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1C630-104B-66BA-4582-4542F4E3D13C}"/>
              </a:ext>
            </a:extLst>
          </p:cNvPr>
          <p:cNvSpPr txBox="1"/>
          <p:nvPr/>
        </p:nvSpPr>
        <p:spPr>
          <a:xfrm>
            <a:off x="2134556" y="6235886"/>
            <a:ext cx="8339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e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F. Torres, A. Sobol,  J. Greenwald, A. Renn, O. </a:t>
            </a:r>
            <a:r>
              <a:rPr kumimoji="0" lang="de-CH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Morozova</a:t>
            </a:r>
            <a:r>
              <a:rPr kumimoji="0" lang="de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A. </a:t>
            </a:r>
            <a:r>
              <a:rPr kumimoji="0" lang="de-CH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Yurkovskaya</a:t>
            </a:r>
            <a:r>
              <a:rPr kumimoji="0" lang="de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R. </a:t>
            </a:r>
            <a:r>
              <a:rPr kumimoji="0" lang="de-CH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Riek</a:t>
            </a:r>
            <a:r>
              <a:rPr kumimoji="0" lang="de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PCCP, 23, </a:t>
            </a:r>
            <a:r>
              <a:rPr lang="en-US" sz="1200" dirty="0">
                <a:solidFill>
                  <a:prstClr val="black"/>
                </a:solidFill>
                <a:latin typeface="Arial"/>
              </a:rPr>
              <a:t>6441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(2021)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A090E5-49EB-6ECF-3B0C-92FA333B5B58}"/>
              </a:ext>
            </a:extLst>
          </p:cNvPr>
          <p:cNvSpPr txBox="1"/>
          <p:nvPr/>
        </p:nvSpPr>
        <p:spPr>
          <a:xfrm rot="21063125">
            <a:off x="805691" y="5010694"/>
            <a:ext cx="3671198" cy="707886"/>
          </a:xfrm>
          <a:prstGeom prst="rect">
            <a:avLst/>
          </a:prstGeom>
          <a:solidFill>
            <a:srgbClr val="A30774"/>
          </a:solidFill>
          <a:ln w="28575">
            <a:solidFill>
              <a:srgbClr val="A30774"/>
            </a:solidFill>
          </a:ln>
        </p:spPr>
        <p:txBody>
          <a:bodyPr wrap="none" rtlCol="0">
            <a:spAutoFit/>
          </a:bodyPr>
          <a:lstStyle/>
          <a:p>
            <a:r>
              <a:rPr lang="de-CH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de-CH" sz="2000" dirty="0" err="1">
                <a:solidFill>
                  <a:schemeClr val="bg1"/>
                </a:solidFill>
              </a:rPr>
              <a:t>Optimize</a:t>
            </a:r>
            <a:r>
              <a:rPr lang="de-CH" sz="2000" dirty="0">
                <a:solidFill>
                  <a:schemeClr val="bg1"/>
                </a:solidFill>
              </a:rPr>
              <a:t> </a:t>
            </a:r>
            <a:r>
              <a:rPr lang="de-CH" sz="2000" dirty="0" err="1">
                <a:solidFill>
                  <a:schemeClr val="bg1"/>
                </a:solidFill>
              </a:rPr>
              <a:t>Dye</a:t>
            </a:r>
            <a:r>
              <a:rPr lang="de-CH" sz="2000" dirty="0">
                <a:solidFill>
                  <a:schemeClr val="bg1"/>
                </a:solidFill>
              </a:rPr>
              <a:t>/</a:t>
            </a:r>
            <a:r>
              <a:rPr lang="de-CH" sz="2000" dirty="0" err="1">
                <a:solidFill>
                  <a:schemeClr val="bg1"/>
                </a:solidFill>
              </a:rPr>
              <a:t>Molecule</a:t>
            </a:r>
            <a:r>
              <a:rPr lang="de-CH" sz="2000" dirty="0">
                <a:solidFill>
                  <a:schemeClr val="bg1"/>
                </a:solidFill>
              </a:rPr>
              <a:t> Pair</a:t>
            </a:r>
          </a:p>
          <a:p>
            <a:r>
              <a:rPr lang="de-CH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de-CH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Maximize</a:t>
            </a:r>
            <a:r>
              <a:rPr lang="de-CH" sz="20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de-CH" sz="2000" dirty="0" err="1">
                <a:solidFill>
                  <a:schemeClr val="bg1"/>
                </a:solidFill>
                <a:sym typeface="Wingdings" panose="05000000000000000000" pitchFamily="2" charset="2"/>
              </a:rPr>
              <a:t>Polarization</a:t>
            </a:r>
            <a:endParaRPr lang="de-CH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47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E7C5-CC46-566F-D769-343866620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To</a:t>
            </a:r>
            <a:r>
              <a:rPr lang="de-CH" dirty="0"/>
              <a:t>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A3083-8ECD-680B-4FE8-E45987F4C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Software / Smartphone App</a:t>
            </a:r>
          </a:p>
          <a:p>
            <a:r>
              <a:rPr lang="de-CH" dirty="0" err="1"/>
              <a:t>Temperature</a:t>
            </a:r>
            <a:r>
              <a:rPr lang="de-CH" dirty="0"/>
              <a:t> </a:t>
            </a:r>
            <a:r>
              <a:rPr lang="de-CH" dirty="0" err="1"/>
              <a:t>insulation</a:t>
            </a:r>
            <a:r>
              <a:rPr lang="de-CH" dirty="0"/>
              <a:t>/</a:t>
            </a:r>
            <a:r>
              <a:rPr lang="de-CH" dirty="0" err="1"/>
              <a:t>control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magnet</a:t>
            </a:r>
            <a:r>
              <a:rPr lang="de-CH" dirty="0"/>
              <a:t> </a:t>
            </a:r>
            <a:r>
              <a:rPr lang="de-CH" dirty="0">
                <a:sym typeface="Wingdings" panose="05000000000000000000" pitchFamily="2" charset="2"/>
              </a:rPr>
              <a:t> </a:t>
            </a:r>
            <a:r>
              <a:rPr lang="de-CH" dirty="0" err="1">
                <a:sym typeface="Wingdings" panose="05000000000000000000" pitchFamily="2" charset="2"/>
              </a:rPr>
              <a:t>field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stability</a:t>
            </a:r>
            <a:endParaRPr lang="de-CH" dirty="0">
              <a:sym typeface="Wingdings" panose="05000000000000000000" pitchFamily="2" charset="2"/>
            </a:endParaRPr>
          </a:p>
          <a:p>
            <a:r>
              <a:rPr lang="de-CH" dirty="0" err="1"/>
              <a:t>Automatization</a:t>
            </a:r>
            <a:r>
              <a:rPr lang="de-CH" dirty="0"/>
              <a:t>: </a:t>
            </a:r>
            <a:r>
              <a:rPr lang="de-CH" dirty="0" err="1"/>
              <a:t>tuning</a:t>
            </a:r>
            <a:r>
              <a:rPr lang="de-CH" dirty="0"/>
              <a:t>/</a:t>
            </a:r>
            <a:r>
              <a:rPr lang="de-CH" dirty="0" err="1"/>
              <a:t>matching</a:t>
            </a:r>
            <a:r>
              <a:rPr lang="de-CH" dirty="0"/>
              <a:t>, </a:t>
            </a:r>
            <a:r>
              <a:rPr lang="de-CH" dirty="0" err="1"/>
              <a:t>shimming</a:t>
            </a:r>
            <a:r>
              <a:rPr lang="de-CH" dirty="0"/>
              <a:t>, </a:t>
            </a:r>
            <a:r>
              <a:rPr lang="de-CH" dirty="0" err="1"/>
              <a:t>locking</a:t>
            </a:r>
            <a:r>
              <a:rPr lang="de-CH" dirty="0"/>
              <a:t> on </a:t>
            </a:r>
            <a:r>
              <a:rPr lang="de-CH" dirty="0" err="1"/>
              <a:t>water</a:t>
            </a:r>
            <a:r>
              <a:rPr lang="de-CH" dirty="0"/>
              <a:t> (</a:t>
            </a:r>
            <a:r>
              <a:rPr lang="de-CH" baseline="30000" dirty="0"/>
              <a:t>1</a:t>
            </a:r>
            <a:r>
              <a:rPr lang="de-CH" dirty="0"/>
              <a:t>H</a:t>
            </a:r>
            <a:r>
              <a:rPr lang="de-CH" baseline="-25000" dirty="0"/>
              <a:t>2</a:t>
            </a:r>
            <a:r>
              <a:rPr lang="de-CH" dirty="0"/>
              <a:t>O), pulse </a:t>
            </a:r>
            <a:r>
              <a:rPr lang="de-CH" dirty="0" err="1"/>
              <a:t>calibration</a:t>
            </a:r>
            <a:r>
              <a:rPr lang="de-CH" dirty="0"/>
              <a:t>, </a:t>
            </a:r>
            <a:r>
              <a:rPr lang="de-CH" dirty="0" err="1"/>
              <a:t>water</a:t>
            </a:r>
            <a:r>
              <a:rPr lang="de-CH" dirty="0"/>
              <a:t> </a:t>
            </a:r>
            <a:r>
              <a:rPr lang="de-CH" dirty="0" err="1"/>
              <a:t>suppression</a:t>
            </a:r>
            <a:r>
              <a:rPr lang="de-CH" dirty="0"/>
              <a:t> (</a:t>
            </a:r>
            <a:r>
              <a:rPr lang="de-CH" dirty="0" err="1"/>
              <a:t>pre</a:t>
            </a:r>
            <a:r>
              <a:rPr lang="de-CH" dirty="0"/>
              <a:t>-saturation)</a:t>
            </a:r>
          </a:p>
          <a:p>
            <a:r>
              <a:rPr lang="de-CH" dirty="0" err="1">
                <a:sym typeface="Wingdings" panose="05000000000000000000" pitchFamily="2" charset="2"/>
              </a:rPr>
              <a:t>Spectral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simplification</a:t>
            </a:r>
            <a:r>
              <a:rPr lang="de-CH" dirty="0">
                <a:sym typeface="Wingdings" panose="05000000000000000000" pitchFamily="2" charset="2"/>
              </a:rPr>
              <a:t>: </a:t>
            </a:r>
            <a:r>
              <a:rPr lang="de-CH" dirty="0" err="1">
                <a:sym typeface="Wingdings" panose="05000000000000000000" pitchFamily="2" charset="2"/>
              </a:rPr>
              <a:t>decoupling</a:t>
            </a:r>
            <a:r>
              <a:rPr lang="de-CH" dirty="0">
                <a:sym typeface="Wingdings" panose="05000000000000000000" pitchFamily="2" charset="2"/>
              </a:rPr>
              <a:t>, ML </a:t>
            </a:r>
            <a:r>
              <a:rPr lang="de-CH" dirty="0" err="1">
                <a:sym typeface="Wingdings" panose="05000000000000000000" pitchFamily="2" charset="2"/>
              </a:rPr>
              <a:t>approaches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to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extract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more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information</a:t>
            </a:r>
            <a:r>
              <a:rPr lang="de-CH" dirty="0">
                <a:sym typeface="Wingdings" panose="05000000000000000000" pitchFamily="2" charset="2"/>
              </a:rPr>
              <a:t>?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CH" dirty="0">
                <a:sym typeface="Wingdings" panose="05000000000000000000" pitchFamily="2" charset="2"/>
              </a:rPr>
              <a:t>Move </a:t>
            </a:r>
            <a:r>
              <a:rPr lang="de-CH" dirty="0" err="1">
                <a:sym typeface="Wingdings" panose="05000000000000000000" pitchFamily="2" charset="2"/>
              </a:rPr>
              <a:t>to</a:t>
            </a:r>
            <a:r>
              <a:rPr lang="de-CH" dirty="0">
                <a:sym typeface="Wingdings" panose="05000000000000000000" pitchFamily="2" charset="2"/>
              </a:rPr>
              <a:t> 2</a:t>
            </a:r>
            <a:r>
              <a:rPr lang="de-CH" baseline="30000" dirty="0">
                <a:sym typeface="Wingdings" panose="05000000000000000000" pitchFamily="2" charset="2"/>
              </a:rPr>
              <a:t>nd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spectrometer</a:t>
            </a:r>
            <a:r>
              <a:rPr lang="de-CH" dirty="0">
                <a:sym typeface="Wingdings" panose="05000000000000000000" pitchFamily="2" charset="2"/>
              </a:rPr>
              <a:t> prototype </a:t>
            </a:r>
            <a:r>
              <a:rPr lang="de-CH" dirty="0" err="1">
                <a:sym typeface="Wingdings" panose="05000000000000000000" pitchFamily="2" charset="2"/>
              </a:rPr>
              <a:t>with</a:t>
            </a:r>
            <a:r>
              <a:rPr lang="de-CH" dirty="0">
                <a:sym typeface="Wingdings" panose="05000000000000000000" pitchFamily="2" charset="2"/>
              </a:rPr>
              <a:t> different </a:t>
            </a:r>
            <a:r>
              <a:rPr lang="de-CH" dirty="0" err="1">
                <a:sym typeface="Wingdings" panose="05000000000000000000" pitchFamily="2" charset="2"/>
              </a:rPr>
              <a:t>magnet</a:t>
            </a:r>
            <a:r>
              <a:rPr lang="de-CH" dirty="0">
                <a:sym typeface="Wingdings" panose="05000000000000000000" pitchFamily="2" charset="2"/>
              </a:rPr>
              <a:t> design</a:t>
            </a:r>
          </a:p>
          <a:p>
            <a:pPr>
              <a:buFont typeface="Wingdings" panose="05000000000000000000" pitchFamily="2" charset="2"/>
              <a:buChar char="à"/>
            </a:pPr>
            <a:endParaRPr lang="de-CH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CH" dirty="0" err="1">
                <a:sym typeface="Wingdings" panose="05000000000000000000" pitchFamily="2" charset="2"/>
              </a:rPr>
              <a:t>Applications</a:t>
            </a:r>
            <a:r>
              <a:rPr lang="de-CH" dirty="0">
                <a:sym typeface="Wingdings" panose="05000000000000000000" pitchFamily="2" charset="2"/>
              </a:rPr>
              <a:t>?</a:t>
            </a:r>
          </a:p>
          <a:p>
            <a:r>
              <a:rPr lang="de-CH" dirty="0">
                <a:sym typeface="Wingdings" panose="05000000000000000000" pitchFamily="2" charset="2"/>
              </a:rPr>
              <a:t>Research: </a:t>
            </a:r>
            <a:r>
              <a:rPr lang="de-CH" dirty="0" err="1">
                <a:sym typeface="Wingdings" panose="05000000000000000000" pitchFamily="2" charset="2"/>
              </a:rPr>
              <a:t>photo</a:t>
            </a:r>
            <a:r>
              <a:rPr lang="de-CH" dirty="0">
                <a:sym typeface="Wingdings" panose="05000000000000000000" pitchFamily="2" charset="2"/>
              </a:rPr>
              <a:t>-CIDNP </a:t>
            </a:r>
            <a:r>
              <a:rPr lang="de-CH" dirty="0" err="1">
                <a:sym typeface="Wingdings" panose="05000000000000000000" pitchFamily="2" charset="2"/>
              </a:rPr>
              <a:t>drug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screening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>
                <a:solidFill>
                  <a:schemeClr val="accent6"/>
                </a:solidFill>
                <a:sym typeface="Wingdings" panose="05000000000000000000" pitchFamily="2" charset="2"/>
              </a:rPr>
              <a:t> </a:t>
            </a:r>
            <a:r>
              <a:rPr lang="de-CH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record</a:t>
            </a:r>
            <a:r>
              <a:rPr lang="de-CH" i="1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de-CH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intensity</a:t>
            </a:r>
            <a:r>
              <a:rPr lang="de-CH" i="1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de-CH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changes</a:t>
            </a:r>
            <a:r>
              <a:rPr lang="de-CH" i="1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de-CH" dirty="0">
                <a:solidFill>
                  <a:schemeClr val="accent6"/>
                </a:solidFill>
                <a:sym typeface="Wingdings" panose="05000000000000000000" pitchFamily="2" charset="2"/>
              </a:rPr>
              <a:t> </a:t>
            </a:r>
            <a:r>
              <a:rPr lang="de-CH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spectral</a:t>
            </a:r>
            <a:r>
              <a:rPr lang="de-CH" i="1" dirty="0">
                <a:solidFill>
                  <a:schemeClr val="accent6"/>
                </a:solidFill>
                <a:sym typeface="Wingdings" panose="05000000000000000000" pitchFamily="2" charset="2"/>
              </a:rPr>
              <a:t> </a:t>
            </a:r>
            <a:r>
              <a:rPr lang="de-CH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resolution</a:t>
            </a:r>
            <a:r>
              <a:rPr lang="de-CH" i="1" dirty="0">
                <a:solidFill>
                  <a:schemeClr val="accent6"/>
                </a:solidFill>
                <a:sym typeface="Wingdings" panose="05000000000000000000" pitchFamily="2" charset="2"/>
              </a:rPr>
              <a:t> not </a:t>
            </a:r>
            <a:r>
              <a:rPr lang="de-CH" i="1" dirty="0" err="1">
                <a:solidFill>
                  <a:schemeClr val="accent6"/>
                </a:solidFill>
                <a:sym typeface="Wingdings" panose="05000000000000000000" pitchFamily="2" charset="2"/>
              </a:rPr>
              <a:t>crucial</a:t>
            </a:r>
            <a:r>
              <a:rPr lang="de-CH" i="1" dirty="0">
                <a:solidFill>
                  <a:schemeClr val="accent6"/>
                </a:solidFill>
                <a:sym typeface="Wingdings" panose="05000000000000000000" pitchFamily="2" charset="2"/>
              </a:rPr>
              <a:t>!</a:t>
            </a:r>
          </a:p>
          <a:p>
            <a:pPr marL="0" indent="0">
              <a:buNone/>
            </a:pPr>
            <a:r>
              <a:rPr lang="de-CH" dirty="0">
                <a:sym typeface="Wingdings" panose="05000000000000000000" pitchFamily="2" charset="2"/>
              </a:rPr>
              <a:t>	 </a:t>
            </a:r>
            <a:r>
              <a:rPr lang="de-CH" dirty="0" err="1">
                <a:sym typeface="Wingdings" panose="05000000000000000000" pitchFamily="2" charset="2"/>
              </a:rPr>
              <a:t>competitive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binding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with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low-field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optimized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dye</a:t>
            </a:r>
            <a:r>
              <a:rPr lang="de-CH" dirty="0">
                <a:sym typeface="Wingdings" panose="05000000000000000000" pitchFamily="2" charset="2"/>
              </a:rPr>
              <a:t>/</a:t>
            </a:r>
            <a:r>
              <a:rPr lang="de-CH" dirty="0" err="1">
                <a:sym typeface="Wingdings" panose="05000000000000000000" pitchFamily="2" charset="2"/>
              </a:rPr>
              <a:t>molecule</a:t>
            </a:r>
            <a:r>
              <a:rPr lang="de-CH" dirty="0">
                <a:sym typeface="Wingdings" panose="05000000000000000000" pitchFamily="2" charset="2"/>
              </a:rPr>
              <a:t> pair </a:t>
            </a:r>
          </a:p>
          <a:p>
            <a:r>
              <a:rPr lang="de-CH" dirty="0">
                <a:sym typeface="Wingdings" panose="05000000000000000000" pitchFamily="2" charset="2"/>
              </a:rPr>
              <a:t>Teaching: «normal» NMR </a:t>
            </a:r>
            <a:r>
              <a:rPr lang="de-CH" dirty="0" err="1">
                <a:sym typeface="Wingdings" panose="05000000000000000000" pitchFamily="2" charset="2"/>
              </a:rPr>
              <a:t>with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highly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concentrated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samples</a:t>
            </a:r>
            <a:r>
              <a:rPr lang="de-CH" dirty="0">
                <a:sym typeface="Wingdings" panose="05000000000000000000" pitchFamily="2" charset="2"/>
              </a:rPr>
              <a:t> (100 </a:t>
            </a:r>
            <a:r>
              <a:rPr lang="de-CH" dirty="0" err="1">
                <a:sym typeface="Wingdings" panose="05000000000000000000" pitchFamily="2" charset="2"/>
              </a:rPr>
              <a:t>mM</a:t>
            </a:r>
            <a:r>
              <a:rPr lang="de-CH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de-CH" dirty="0" err="1">
                <a:sym typeface="Wingdings" panose="05000000000000000000" pitchFamily="2" charset="2"/>
              </a:rPr>
              <a:t>Decoupling</a:t>
            </a:r>
            <a:r>
              <a:rPr lang="de-CH" dirty="0">
                <a:sym typeface="Wingdings" panose="05000000000000000000" pitchFamily="2" charset="2"/>
              </a:rPr>
              <a:t>, </a:t>
            </a:r>
            <a:r>
              <a:rPr lang="de-CH" dirty="0" err="1">
                <a:sym typeface="Wingdings" panose="05000000000000000000" pitchFamily="2" charset="2"/>
              </a:rPr>
              <a:t>relaxation</a:t>
            </a:r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 err="1">
                <a:sym typeface="Wingdings" panose="05000000000000000000" pitchFamily="2" charset="2"/>
              </a:rPr>
              <a:t>measurements</a:t>
            </a:r>
            <a:endParaRPr lang="de-CH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de-CH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de-CH" dirty="0">
              <a:sym typeface="Wingdings" panose="05000000000000000000" pitchFamily="2" charset="2"/>
            </a:endParaRPr>
          </a:p>
          <a:p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17552-FED4-0EDA-89C0-E821D89C0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02.11.2022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803C3-107B-7B32-ECCE-E53DD7D1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Laboratory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Physical</a:t>
            </a:r>
            <a:r>
              <a:rPr lang="de-DE" dirty="0"/>
              <a:t>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418F6-B776-EE17-42DC-B3AEDBE67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23</a:t>
            </a:fld>
            <a:endParaRPr lang="de-CH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F2F23D-CB3D-0449-2747-7B8129AC599A}"/>
              </a:ext>
            </a:extLst>
          </p:cNvPr>
          <p:cNvSpPr txBox="1"/>
          <p:nvPr/>
        </p:nvSpPr>
        <p:spPr>
          <a:xfrm>
            <a:off x="4682036" y="336975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CH" dirty="0" err="1"/>
              <a:t>For</a:t>
            </a:r>
            <a:r>
              <a:rPr lang="de-CH" dirty="0"/>
              <a:t> </a:t>
            </a:r>
            <a:r>
              <a:rPr lang="de-CH" dirty="0" err="1"/>
              <a:t>advanced</a:t>
            </a:r>
            <a:r>
              <a:rPr lang="de-CH" dirty="0"/>
              <a:t> NMR </a:t>
            </a:r>
            <a:r>
              <a:rPr lang="de-CH" dirty="0" err="1"/>
              <a:t>users</a:t>
            </a:r>
            <a:endParaRPr lang="de-CH" dirty="0"/>
          </a:p>
          <a:p>
            <a:pPr marL="342900" indent="-342900">
              <a:buFont typeface="+mj-lt"/>
              <a:buAutoNum type="arabicPeriod"/>
            </a:pPr>
            <a:r>
              <a:rPr lang="de-CH" dirty="0" err="1"/>
              <a:t>For</a:t>
            </a:r>
            <a:r>
              <a:rPr lang="de-CH" dirty="0"/>
              <a:t> non-</a:t>
            </a:r>
            <a:r>
              <a:rPr lang="de-CH" dirty="0" err="1"/>
              <a:t>experienced</a:t>
            </a:r>
            <a:r>
              <a:rPr lang="de-CH" dirty="0"/>
              <a:t> NMR </a:t>
            </a:r>
            <a:r>
              <a:rPr lang="de-CH" dirty="0" err="1"/>
              <a:t>users</a:t>
            </a:r>
            <a:endParaRPr lang="de-CH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495B4B-C048-2293-3AE5-67E8AF59AFD6}"/>
              </a:ext>
            </a:extLst>
          </p:cNvPr>
          <p:cNvSpPr txBox="1"/>
          <p:nvPr/>
        </p:nvSpPr>
        <p:spPr>
          <a:xfrm rot="20917266">
            <a:off x="5694218" y="5654000"/>
            <a:ext cx="6191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chemeClr val="accent6"/>
                </a:solidFill>
              </a:rPr>
              <a:t>Start a </a:t>
            </a:r>
            <a:r>
              <a:rPr lang="de-CH" dirty="0" err="1">
                <a:solidFill>
                  <a:schemeClr val="accent6"/>
                </a:solidFill>
              </a:rPr>
              <a:t>collaboration</a:t>
            </a:r>
            <a:r>
              <a:rPr lang="de-CH" dirty="0">
                <a:solidFill>
                  <a:schemeClr val="accent6"/>
                </a:solidFill>
              </a:rPr>
              <a:t> </a:t>
            </a:r>
            <a:r>
              <a:rPr lang="de-CH" dirty="0" err="1">
                <a:solidFill>
                  <a:schemeClr val="accent6"/>
                </a:solidFill>
              </a:rPr>
              <a:t>with</a:t>
            </a:r>
            <a:r>
              <a:rPr lang="de-CH" dirty="0">
                <a:solidFill>
                  <a:schemeClr val="accent6"/>
                </a:solidFill>
              </a:rPr>
              <a:t> a </a:t>
            </a:r>
            <a:r>
              <a:rPr lang="de-CH" dirty="0" err="1">
                <a:solidFill>
                  <a:schemeClr val="accent6"/>
                </a:solidFill>
              </a:rPr>
              <a:t>university</a:t>
            </a:r>
            <a:r>
              <a:rPr lang="de-CH" dirty="0">
                <a:solidFill>
                  <a:schemeClr val="accent6"/>
                </a:solidFill>
              </a:rPr>
              <a:t> </a:t>
            </a:r>
            <a:r>
              <a:rPr lang="de-CH" dirty="0" err="1">
                <a:solidFill>
                  <a:schemeClr val="accent6"/>
                </a:solidFill>
              </a:rPr>
              <a:t>of</a:t>
            </a:r>
            <a:r>
              <a:rPr lang="de-CH" dirty="0">
                <a:solidFill>
                  <a:schemeClr val="accent6"/>
                </a:solidFill>
              </a:rPr>
              <a:t> </a:t>
            </a:r>
            <a:r>
              <a:rPr lang="de-CH" dirty="0" err="1">
                <a:solidFill>
                  <a:schemeClr val="accent6"/>
                </a:solidFill>
              </a:rPr>
              <a:t>the</a:t>
            </a:r>
            <a:r>
              <a:rPr lang="de-CH" dirty="0">
                <a:solidFill>
                  <a:schemeClr val="accent6"/>
                </a:solidFill>
              </a:rPr>
              <a:t> «Global South»</a:t>
            </a:r>
          </a:p>
        </p:txBody>
      </p:sp>
    </p:spTree>
    <p:extLst>
      <p:ext uri="{BB962C8B-B14F-4D97-AF65-F5344CB8AC3E}">
        <p14:creationId xmlns:p14="http://schemas.microsoft.com/office/powerpoint/2010/main" val="118919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B424-2FA0-0B10-046C-301A138D8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1"/>
            <a:ext cx="10728325" cy="900000"/>
          </a:xfrm>
        </p:spPr>
        <p:txBody>
          <a:bodyPr anchor="t">
            <a:normAutofit/>
          </a:bodyPr>
          <a:lstStyle/>
          <a:p>
            <a:r>
              <a:rPr lang="de-CH" dirty="0"/>
              <a:t>Roland</a:t>
            </a:r>
          </a:p>
        </p:txBody>
      </p:sp>
      <p:pic>
        <p:nvPicPr>
          <p:cNvPr id="8" name="Content Placeholder 7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EB81299F-1D4C-6E93-B44B-0C5C6C077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" r="16416"/>
          <a:stretch/>
        </p:blipFill>
        <p:spPr>
          <a:xfrm>
            <a:off x="6204163" y="1412875"/>
            <a:ext cx="5256000" cy="4860000"/>
          </a:xfr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4BD2B-6FED-D573-1683-B7996E8F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3692" y="6522444"/>
            <a:ext cx="612000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B96697-4585-4368-989A-16003D150648}" type="datetime1">
              <a:rPr lang="de-CH" noProof="0" smtClean="0"/>
              <a:pPr>
                <a:spcAft>
                  <a:spcPts val="600"/>
                </a:spcAft>
              </a:pPr>
              <a:t>02.11.2022</a:t>
            </a:fld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CD523-4AD8-D37F-07A1-49BE6589F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1700" y="6522444"/>
            <a:ext cx="5400000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Laboratory of Physical Chemistry</a:t>
            </a:r>
            <a:endParaRPr lang="de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21CEE-8918-7EC7-2193-B8E299A90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7585" y="6522444"/>
            <a:ext cx="322577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ACA52AF-F19D-405C-AD5F-7D94B96A5CC3}" type="slidenum">
              <a:rPr lang="de-CH" noProof="0" smtClean="0"/>
              <a:pPr>
                <a:spcAft>
                  <a:spcPts val="600"/>
                </a:spcAft>
              </a:pPr>
              <a:t>24</a:t>
            </a:fld>
            <a:endParaRPr lang="de-CH" noProof="0"/>
          </a:p>
        </p:txBody>
      </p:sp>
      <p:pic>
        <p:nvPicPr>
          <p:cNvPr id="10" name="Picture 9" descr="A person looking at a cell phone&#10;&#10;Description automatically generated with low confidence">
            <a:extLst>
              <a:ext uri="{FF2B5EF4-FFF2-40B4-BE49-F238E27FC236}">
                <a16:creationId xmlns:a16="http://schemas.microsoft.com/office/drawing/2014/main" id="{7896562F-3FBA-5B1F-6BB8-B1B399239A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7" b="23691"/>
          <a:stretch/>
        </p:blipFill>
        <p:spPr>
          <a:xfrm>
            <a:off x="731838" y="1412875"/>
            <a:ext cx="5040000" cy="4860000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C04074-5970-1FAF-07D2-36983338B2E6}"/>
              </a:ext>
            </a:extLst>
          </p:cNvPr>
          <p:cNvSpPr txBox="1"/>
          <p:nvPr/>
        </p:nvSpPr>
        <p:spPr>
          <a:xfrm rot="20288150">
            <a:off x="9925933" y="354293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err="1"/>
              <a:t>Thank</a:t>
            </a:r>
            <a:r>
              <a:rPr lang="de-CH" sz="2400" dirty="0"/>
              <a:t> </a:t>
            </a:r>
            <a:r>
              <a:rPr lang="de-CH" sz="2400" dirty="0" err="1"/>
              <a:t>you</a:t>
            </a:r>
            <a:r>
              <a:rPr lang="de-CH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86043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0575B-7EA1-337F-8DFC-8F552850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The </a:t>
            </a:r>
            <a:r>
              <a:rPr lang="de-CH" dirty="0" err="1"/>
              <a:t>photo</a:t>
            </a:r>
            <a:r>
              <a:rPr lang="de-CH" dirty="0"/>
              <a:t>-CIDNP </a:t>
            </a:r>
            <a:r>
              <a:rPr lang="de-CH" dirty="0" err="1"/>
              <a:t>group</a:t>
            </a:r>
            <a:endParaRPr lang="de-CH" dirty="0"/>
          </a:p>
        </p:txBody>
      </p:sp>
      <p:pic>
        <p:nvPicPr>
          <p:cNvPr id="12" name="Content Placeholder 11" descr="A person wearing a yellow shirt&#10;&#10;Description automatically generated with medium confidence">
            <a:extLst>
              <a:ext uri="{FF2B5EF4-FFF2-40B4-BE49-F238E27FC236}">
                <a16:creationId xmlns:a16="http://schemas.microsoft.com/office/drawing/2014/main" id="{95832544-4FFE-0FCA-E829-3F2764E7AD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502" y="1452390"/>
            <a:ext cx="2407608" cy="3310461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F5C21-6204-B8CE-04EC-B134D12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03.11.2022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DA634-23FB-F116-92C9-497588AA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90703-462B-932F-5CB3-01A85511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25</a:t>
            </a:fld>
            <a:endParaRPr lang="de-CH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A8A1D6-4348-5893-4EBA-74FFBC6E0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708" y="1412875"/>
            <a:ext cx="2746566" cy="27465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C7A312-B14B-C95C-F47F-34F52C2D8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159" y="1424304"/>
            <a:ext cx="2419434" cy="3389493"/>
          </a:xfrm>
          <a:prstGeom prst="rect">
            <a:avLst/>
          </a:prstGeom>
        </p:spPr>
      </p:pic>
      <p:pic>
        <p:nvPicPr>
          <p:cNvPr id="16" name="Picture 15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6310CF8C-AF6E-76C3-93DE-4634AF481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0" y="1412875"/>
            <a:ext cx="3153266" cy="315326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CA54F2A-2AC6-CB9B-1FAA-6BE956DE955A}"/>
              </a:ext>
            </a:extLst>
          </p:cNvPr>
          <p:cNvSpPr txBox="1"/>
          <p:nvPr/>
        </p:nvSpPr>
        <p:spPr>
          <a:xfrm rot="20288150">
            <a:off x="9925933" y="354293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err="1"/>
              <a:t>Thank</a:t>
            </a:r>
            <a:r>
              <a:rPr lang="de-CH" sz="2400" dirty="0"/>
              <a:t> </a:t>
            </a:r>
            <a:r>
              <a:rPr lang="de-CH" sz="2400" dirty="0" err="1"/>
              <a:t>you</a:t>
            </a:r>
            <a:r>
              <a:rPr lang="de-CH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62421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8EB2-21C2-6B04-2CEB-FA7F3E1C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10" name="Content Placeholder 9" descr="A person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0BFB1DB6-9387-E4FA-A385-F1754DCFA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807" y="3298863"/>
            <a:ext cx="1866265" cy="186626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3C628-35D1-B905-ED39-6238785C3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6697-4585-4368-989A-16003D150648}" type="datetime1">
              <a:rPr lang="de-CH" noProof="0" smtClean="0"/>
              <a:t>03.11.2022</a:t>
            </a:fld>
            <a:endParaRPr lang="de-CH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979BA-2EE5-83BD-5F29-FF5D63CBA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Laboratory of Physical Chemistry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994E7-36A4-015B-A409-1FDA3BDF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26</a:t>
            </a:fld>
            <a:endParaRPr lang="de-CH" noProof="0"/>
          </a:p>
        </p:txBody>
      </p:sp>
      <p:pic>
        <p:nvPicPr>
          <p:cNvPr id="7" name="Picture 6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500FE3D7-4F49-FEBB-27AE-43526D999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91" y="3279507"/>
            <a:ext cx="1386876" cy="13868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84E084-59B6-1209-615E-300EFEF37258}"/>
              </a:ext>
            </a:extLst>
          </p:cNvPr>
          <p:cNvSpPr txBox="1"/>
          <p:nvPr/>
        </p:nvSpPr>
        <p:spPr>
          <a:xfrm>
            <a:off x="731837" y="4641908"/>
            <a:ext cx="2751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400" dirty="0" err="1"/>
              <a:t>Albannay</a:t>
            </a:r>
            <a:r>
              <a:rPr lang="de-CH" sz="1400" dirty="0"/>
              <a:t> (</a:t>
            </a:r>
            <a:r>
              <a:rPr lang="de-CH" sz="1400" dirty="0" err="1"/>
              <a:t>Bannay</a:t>
            </a:r>
            <a:r>
              <a:rPr lang="de-CH" sz="1400" dirty="0"/>
              <a:t>) Mohammed</a:t>
            </a:r>
          </a:p>
          <a:p>
            <a:pPr algn="ctr"/>
            <a:r>
              <a:rPr lang="de-CH" sz="1400" dirty="0"/>
              <a:t>Quad Systems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5DC824-DC95-E2B1-2C7C-CB4F1AC329DF}"/>
              </a:ext>
            </a:extLst>
          </p:cNvPr>
          <p:cNvSpPr txBox="1"/>
          <p:nvPr/>
        </p:nvSpPr>
        <p:spPr>
          <a:xfrm>
            <a:off x="4120779" y="5204064"/>
            <a:ext cx="11993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400" dirty="0" err="1"/>
              <a:t>Mazin</a:t>
            </a:r>
            <a:r>
              <a:rPr lang="de-CH" sz="1400" dirty="0"/>
              <a:t> </a:t>
            </a:r>
            <a:r>
              <a:rPr lang="de-CH" sz="1400" dirty="0" err="1"/>
              <a:t>Jouda</a:t>
            </a:r>
            <a:endParaRPr lang="de-CH" sz="1400" dirty="0"/>
          </a:p>
          <a:p>
            <a:pPr algn="ctr"/>
            <a:r>
              <a:rPr lang="de-CH" sz="1400" dirty="0"/>
              <a:t>KIT</a:t>
            </a:r>
          </a:p>
        </p:txBody>
      </p:sp>
      <p:pic>
        <p:nvPicPr>
          <p:cNvPr id="13" name="Picture 12" descr="A person in a suit smiling&#10;&#10;Description automatically generated with low confidence">
            <a:extLst>
              <a:ext uri="{FF2B5EF4-FFF2-40B4-BE49-F238E27FC236}">
                <a16:creationId xmlns:a16="http://schemas.microsoft.com/office/drawing/2014/main" id="{74740B0F-C1B2-C2BD-A35D-623A1349B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930" y="3186214"/>
            <a:ext cx="1493520" cy="19789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3472434-2EF7-1C89-D83F-8E9B9B9EF2AB}"/>
              </a:ext>
            </a:extLst>
          </p:cNvPr>
          <p:cNvSpPr txBox="1"/>
          <p:nvPr/>
        </p:nvSpPr>
        <p:spPr>
          <a:xfrm>
            <a:off x="6685281" y="5204064"/>
            <a:ext cx="1120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400" dirty="0"/>
              <a:t>Jan </a:t>
            </a:r>
            <a:r>
              <a:rPr lang="de-CH" sz="1400" dirty="0" err="1"/>
              <a:t>Korvink</a:t>
            </a:r>
            <a:endParaRPr lang="de-CH" sz="1400" dirty="0"/>
          </a:p>
          <a:p>
            <a:pPr algn="ctr"/>
            <a:r>
              <a:rPr lang="de-CH" sz="1400" dirty="0"/>
              <a:t>KIT</a:t>
            </a:r>
          </a:p>
        </p:txBody>
      </p:sp>
      <p:pic>
        <p:nvPicPr>
          <p:cNvPr id="15" name="Picture 14" descr="A picture containing person, outdoor, grass, smiling&#10;&#10;Description automatically generated">
            <a:extLst>
              <a:ext uri="{FF2B5EF4-FFF2-40B4-BE49-F238E27FC236}">
                <a16:creationId xmlns:a16="http://schemas.microsoft.com/office/drawing/2014/main" id="{DADA9948-30BA-3329-29B2-54223DCEE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08" y="3391620"/>
            <a:ext cx="1274763" cy="12747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7C9496A-D95E-4C74-A44C-0D74046FE499}"/>
              </a:ext>
            </a:extLst>
          </p:cNvPr>
          <p:cNvSpPr txBox="1"/>
          <p:nvPr/>
        </p:nvSpPr>
        <p:spPr>
          <a:xfrm>
            <a:off x="8427242" y="4680844"/>
            <a:ext cx="2016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400" dirty="0"/>
              <a:t>Vlad </a:t>
            </a:r>
            <a:r>
              <a:rPr lang="de-CH" sz="1400" dirty="0" err="1"/>
              <a:t>Negnevitsky</a:t>
            </a:r>
            <a:endParaRPr lang="de-CH" sz="1400" dirty="0"/>
          </a:p>
          <a:p>
            <a:pPr algn="ctr"/>
            <a:r>
              <a:rPr lang="de-CH" sz="1400" dirty="0"/>
              <a:t>Oxford </a:t>
            </a:r>
            <a:r>
              <a:rPr lang="de-CH" sz="1400" dirty="0" err="1"/>
              <a:t>Ionics</a:t>
            </a:r>
            <a:r>
              <a:rPr lang="de-CH" sz="1400" dirty="0"/>
              <a:t>/</a:t>
            </a:r>
            <a:r>
              <a:rPr lang="de-CH" sz="1400" dirty="0" err="1"/>
              <a:t>MaRCoS</a:t>
            </a:r>
            <a:endParaRPr lang="de-CH" sz="1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85C1D9-5776-27E7-FC61-C36047BDB4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8930" y="587976"/>
            <a:ext cx="1253655" cy="18161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09F188C-8AB7-432E-FEB2-47599AA160EC}"/>
              </a:ext>
            </a:extLst>
          </p:cNvPr>
          <p:cNvSpPr txBox="1"/>
          <p:nvPr/>
        </p:nvSpPr>
        <p:spPr>
          <a:xfrm>
            <a:off x="6385208" y="2424015"/>
            <a:ext cx="1489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/>
              <a:t>Alexander </a:t>
            </a:r>
            <a:r>
              <a:rPr lang="de-CH" sz="1400" dirty="0" err="1"/>
              <a:t>Däpp</a:t>
            </a:r>
            <a:endParaRPr lang="de-CH" sz="1400" dirty="0"/>
          </a:p>
          <a:p>
            <a:r>
              <a:rPr lang="de-CH" sz="1400" dirty="0"/>
              <a:t>LPC </a:t>
            </a:r>
            <a:r>
              <a:rPr lang="de-CH" sz="1400" dirty="0" err="1"/>
              <a:t>electronics</a:t>
            </a:r>
            <a:r>
              <a:rPr lang="de-CH" sz="1400" dirty="0"/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E5D0246-0023-9EE4-6559-5EF4824FE8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54" t="2375" r="-1" b="4024"/>
          <a:stretch/>
        </p:blipFill>
        <p:spPr>
          <a:xfrm>
            <a:off x="4120779" y="589720"/>
            <a:ext cx="1553940" cy="161676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9500C57-72D2-6D34-6B42-A39394BB3E67}"/>
              </a:ext>
            </a:extLst>
          </p:cNvPr>
          <p:cNvSpPr txBox="1"/>
          <p:nvPr/>
        </p:nvSpPr>
        <p:spPr>
          <a:xfrm>
            <a:off x="4126945" y="2178929"/>
            <a:ext cx="1489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400" dirty="0"/>
              <a:t>Tiago Ferreira</a:t>
            </a:r>
          </a:p>
          <a:p>
            <a:pPr algn="ctr"/>
            <a:r>
              <a:rPr lang="de-CH" sz="1400" dirty="0"/>
              <a:t>LPC </a:t>
            </a:r>
            <a:r>
              <a:rPr lang="de-CH" sz="1400" dirty="0" err="1"/>
              <a:t>electronics</a:t>
            </a:r>
            <a:r>
              <a:rPr lang="de-CH" sz="1400" dirty="0"/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057DB6-5B01-7902-C086-49C598540D49}"/>
              </a:ext>
            </a:extLst>
          </p:cNvPr>
          <p:cNvSpPr txBox="1"/>
          <p:nvPr/>
        </p:nvSpPr>
        <p:spPr>
          <a:xfrm rot="20288150">
            <a:off x="9925933" y="354293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err="1"/>
              <a:t>Thank</a:t>
            </a:r>
            <a:r>
              <a:rPr lang="de-CH" sz="2400" dirty="0"/>
              <a:t> </a:t>
            </a:r>
            <a:r>
              <a:rPr lang="de-CH" sz="2400" dirty="0" err="1"/>
              <a:t>you</a:t>
            </a:r>
            <a:r>
              <a:rPr lang="de-CH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8626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910CD96-5531-789B-46FB-0813B8590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1"/>
            <a:ext cx="10728325" cy="900000"/>
          </a:xfrm>
        </p:spPr>
        <p:txBody>
          <a:bodyPr/>
          <a:lstStyle/>
          <a:p>
            <a:r>
              <a:rPr lang="en-US" dirty="0"/>
              <a:t>Switzerland: </a:t>
            </a:r>
            <a:r>
              <a:rPr lang="en-US" i="1" dirty="0"/>
              <a:t>The</a:t>
            </a:r>
            <a:r>
              <a:rPr lang="en-US" dirty="0"/>
              <a:t> NMR world power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C7F052-F115-6D34-F0E5-AA397D36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3692" y="6522444"/>
            <a:ext cx="612000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A533879-9C0F-4F94-919F-30B833E8871A}" type="datetime1">
              <a:rPr lang="de-CH" noProof="0" smtClean="0"/>
              <a:pPr>
                <a:spcAft>
                  <a:spcPts val="600"/>
                </a:spcAft>
              </a:pPr>
              <a:t>02.11.2022</a:t>
            </a:fld>
            <a:endParaRPr lang="de-CH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91C63-4EBE-4897-6AAD-9B1821C2E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1700" y="6522444"/>
            <a:ext cx="5400000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Laboratory of Physical Chemistry</a:t>
            </a:r>
            <a:endParaRPr lang="de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023F4-E4E5-C299-23D0-54522950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7585" y="6522444"/>
            <a:ext cx="322577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ACA52AF-F19D-405C-AD5F-7D94B96A5CC3}" type="slidenum">
              <a:rPr lang="de-CH" noProof="0" smtClean="0"/>
              <a:pPr>
                <a:spcAft>
                  <a:spcPts val="600"/>
                </a:spcAft>
              </a:pPr>
              <a:t>27</a:t>
            </a:fld>
            <a:endParaRPr lang="de-CH" noProof="0"/>
          </a:p>
        </p:txBody>
      </p:sp>
      <p:pic>
        <p:nvPicPr>
          <p:cNvPr id="10" name="Picture Placeholder 6">
            <a:extLst>
              <a:ext uri="{FF2B5EF4-FFF2-40B4-BE49-F238E27FC236}">
                <a16:creationId xmlns:a16="http://schemas.microsoft.com/office/drawing/2014/main" id="{A7963410-1460-E9F2-010D-C50398C3FD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6" t="14969" r="40471" b="67271"/>
          <a:stretch/>
        </p:blipFill>
        <p:spPr>
          <a:xfrm>
            <a:off x="1368993" y="1513289"/>
            <a:ext cx="3502707" cy="232810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41EE3B6-E78C-B9E2-6F8C-160491B4D70C}"/>
              </a:ext>
            </a:extLst>
          </p:cNvPr>
          <p:cNvSpPr txBox="1">
            <a:spLocks/>
          </p:cNvSpPr>
          <p:nvPr/>
        </p:nvSpPr>
        <p:spPr>
          <a:xfrm>
            <a:off x="4998028" y="5531212"/>
            <a:ext cx="6732298" cy="5132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>
                <a:solidFill>
                  <a:schemeClr val="accent6"/>
                </a:solidFill>
              </a:rPr>
              <a:t>“A new fascination for the NMR experiment”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F80141-F967-24F6-E5F2-39AE3ADB7521}"/>
              </a:ext>
            </a:extLst>
          </p:cNvPr>
          <p:cNvSpPr txBox="1"/>
          <p:nvPr/>
        </p:nvSpPr>
        <p:spPr>
          <a:xfrm>
            <a:off x="5883052" y="2677343"/>
            <a:ext cx="5415821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de-CH" sz="1800" b="0" i="0" u="none" strike="noStrike" baseline="0" dirty="0">
                <a:latin typeface="Book Antiqua" panose="02040602050305030304" pitchFamily="18" charset="0"/>
              </a:rPr>
              <a:t>I </a:t>
            </a:r>
            <a:r>
              <a:rPr lang="de-CH" sz="1800" b="0" i="0" u="none" strike="noStrike" baseline="0" dirty="0" err="1">
                <a:latin typeface="Book Antiqua" panose="02040602050305030304" pitchFamily="18" charset="0"/>
              </a:rPr>
              <a:t>remember</a:t>
            </a:r>
            <a:r>
              <a:rPr lang="de-CH" sz="1800" b="0" i="0" u="none" strike="noStrike" baseline="0" dirty="0">
                <a:latin typeface="Book Antiqua" panose="02040602050305030304" pitchFamily="18" charset="0"/>
              </a:rPr>
              <a:t>, in </a:t>
            </a:r>
            <a:r>
              <a:rPr lang="de-CH" sz="1800" b="0" i="0" u="none" strike="noStrike" baseline="0" dirty="0" err="1">
                <a:latin typeface="Book Antiqua" panose="02040602050305030304" pitchFamily="18" charset="0"/>
              </a:rPr>
              <a:t>the</a:t>
            </a:r>
            <a:r>
              <a:rPr lang="de-CH" sz="1800" b="0" i="0" u="none" strike="noStrike" baseline="0" dirty="0">
                <a:latin typeface="Book Antiqua" panose="02040602050305030304" pitchFamily="18" charset="0"/>
              </a:rPr>
              <a:t> </a:t>
            </a:r>
            <a:r>
              <a:rPr lang="en-US" sz="1800" b="0" i="0" u="none" strike="noStrike" baseline="0" dirty="0">
                <a:latin typeface="Book Antiqua" panose="02040602050305030304" pitchFamily="18" charset="0"/>
              </a:rPr>
              <a:t>winter of our first experiments […] looking on snow with new eyes. There the snow lay around my doorstep - great heaps of protons quietly </a:t>
            </a:r>
            <a:r>
              <a:rPr lang="en-US" sz="1800" b="0" i="0" u="none" strike="noStrike" baseline="0" dirty="0" err="1">
                <a:latin typeface="Book Antiqua" panose="02040602050305030304" pitchFamily="18" charset="0"/>
              </a:rPr>
              <a:t>precessing</a:t>
            </a:r>
            <a:r>
              <a:rPr lang="en-US" sz="1800" b="0" i="0" u="none" strike="noStrike" baseline="0" dirty="0">
                <a:latin typeface="Book Antiqua" panose="02040602050305030304" pitchFamily="18" charset="0"/>
              </a:rPr>
              <a:t> in the earth’s magnetic field.</a:t>
            </a:r>
          </a:p>
          <a:p>
            <a:pPr algn="just"/>
            <a:endParaRPr lang="en-US" dirty="0">
              <a:latin typeface="Book Antiqua" panose="02040602050305030304" pitchFamily="18" charset="0"/>
            </a:endParaRPr>
          </a:p>
          <a:p>
            <a:pPr algn="just"/>
            <a:r>
              <a:rPr lang="en-US" sz="1800" b="0" i="0" u="none" strike="noStrike" baseline="0" dirty="0">
                <a:latin typeface="Book Antiqua" panose="02040602050305030304" pitchFamily="18" charset="0"/>
              </a:rPr>
              <a:t>Purcell, Nobel Lecture, 1952</a:t>
            </a:r>
          </a:p>
          <a:p>
            <a:pPr algn="just"/>
            <a:r>
              <a:rPr lang="en-US" sz="1200" b="0" i="0" u="none" strike="noStrike" baseline="0" dirty="0">
                <a:latin typeface="Book Antiqua" panose="02040602050305030304" pitchFamily="18" charset="0"/>
                <a:hlinkClick r:id="rId3"/>
              </a:rPr>
              <a:t>https://www.nobelprize.org/uploads/2018/06/purcell-lecture.pdf</a:t>
            </a:r>
            <a:r>
              <a:rPr lang="en-US" sz="1200" dirty="0">
                <a:latin typeface="Book Antiqua" panose="02040602050305030304" pitchFamily="18" charset="0"/>
              </a:rPr>
              <a:t> </a:t>
            </a:r>
            <a:endParaRPr lang="en-US" sz="1200" b="0" i="0" u="none" strike="noStrike" baseline="0" dirty="0">
              <a:latin typeface="Book Antiqua" panose="02040602050305030304" pitchFamily="18" charset="0"/>
            </a:endParaRPr>
          </a:p>
          <a:p>
            <a:pPr algn="just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0522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2C3C3E0-AAD3-C675-325D-A0DEEA0F3E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2E803611-5476-AF90-B7BD-1AC854A3E5C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473692" y="6522444"/>
            <a:ext cx="612000" cy="216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4A533879-9C0F-4F94-919F-30B833E8871A}" type="datetime1">
              <a:rPr lang="de-CH" noProof="0" smtClean="0"/>
              <a:pPr>
                <a:spcAft>
                  <a:spcPts val="600"/>
                </a:spcAft>
              </a:pPr>
              <a:t>02.11.2022</a:t>
            </a:fld>
            <a:endParaRPr lang="de-CH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F433F-E753-3FA2-A80E-B7AD224EC62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171700" y="6522444"/>
            <a:ext cx="5400000" cy="216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DE"/>
              <a:t>Laboratory of Physical Chemistry</a:t>
            </a:r>
            <a:endParaRPr lang="de-CH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1738227C-83DC-DF0A-B5D8-DB7B7117D7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37585" y="6522444"/>
            <a:ext cx="322577" cy="216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5ACA52AF-F19D-405C-AD5F-7D94B96A5CC3}" type="slidenum">
              <a:rPr lang="de-CH" noProof="0" smtClean="0"/>
              <a:pPr>
                <a:spcAft>
                  <a:spcPts val="600"/>
                </a:spcAft>
              </a:pPr>
              <a:t>28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705438804"/>
      </p:ext>
    </p:extLst>
  </p:cSld>
  <p:clrMapOvr>
    <a:masterClrMapping/>
  </p:clrMapOvr>
</p:sld>
</file>

<file path=ppt/theme/theme1.xml><?xml version="1.0" encoding="utf-8"?>
<a:theme xmlns:a="http://schemas.openxmlformats.org/drawingml/2006/main" name="ETH Zürich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ETH_Vorlage_Praesentation" id="{4B926070-AF32-7F40-B7F4-387B612D789A}" vid="{D694835D-6A8F-E347-A983-608C17A72CEC}"/>
    </a:ext>
  </a:extLst>
</a:theme>
</file>

<file path=ppt/theme/theme2.xml><?xml version="1.0" encoding="utf-8"?>
<a:theme xmlns:a="http://schemas.openxmlformats.org/drawingml/2006/main" name="Office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eth-pp-template-praesentation</Template>
  <TotalTime>0</TotalTime>
  <Words>1782</Words>
  <Application>Microsoft Office PowerPoint</Application>
  <PresentationFormat>Widescreen</PresentationFormat>
  <Paragraphs>415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AdvOT9b12cd41</vt:lpstr>
      <vt:lpstr>AdvOTd168d80a.I</vt:lpstr>
      <vt:lpstr>AdvOTd3a5f740</vt:lpstr>
      <vt:lpstr>ArialMT</vt:lpstr>
      <vt:lpstr>Calibri-Bold</vt:lpstr>
      <vt:lpstr>TeXGyreTermesX-Regular</vt:lpstr>
      <vt:lpstr>Arial</vt:lpstr>
      <vt:lpstr>Book Antiqua</vt:lpstr>
      <vt:lpstr>Calibri</vt:lpstr>
      <vt:lpstr>Cambria Math</vt:lpstr>
      <vt:lpstr>Symbol</vt:lpstr>
      <vt:lpstr>Wingdings</vt:lpstr>
      <vt:lpstr>ETH Zürich</vt:lpstr>
      <vt:lpstr>How to build an NMR spectrometer? </vt:lpstr>
      <vt:lpstr>PowerPoint Presentation</vt:lpstr>
      <vt:lpstr>PowerPoint Presentation</vt:lpstr>
      <vt:lpstr>Inaccessibility of NMR in the «Global South»</vt:lpstr>
      <vt:lpstr>Building an NMR spectrometer: The ingredients</vt:lpstr>
      <vt:lpstr>Building an NMR spectrometer: The ingredients</vt:lpstr>
      <vt:lpstr>Benchtop NMR – The market</vt:lpstr>
      <vt:lpstr>Benchtop NMR – The market</vt:lpstr>
      <vt:lpstr>Photo-CIDNP at low field @ Fourier 80</vt:lpstr>
      <vt:lpstr>Pioneers in open-source MR:  1) Kazuyuki Takeda’s Opencore NMR (2007 – now)</vt:lpstr>
      <vt:lpstr>Pioneers in open-source MR :  2) Open-Source MRI</vt:lpstr>
      <vt:lpstr>Pioneers:  2) Open-Source MRI</vt:lpstr>
      <vt:lpstr>Pioneers:  2) Open-Source MRI</vt:lpstr>
      <vt:lpstr>MaRCoS – “Red Pitaya”-based console</vt:lpstr>
      <vt:lpstr>Red Pitaya @Riek Lab</vt:lpstr>
      <vt:lpstr>The Magnet: 0.6 T for 25 MHz 1H NMR</vt:lpstr>
      <vt:lpstr>Shimming</vt:lpstr>
      <vt:lpstr>Preamp and Switch</vt:lpstr>
      <vt:lpstr>And what about photo-CIDNP? </vt:lpstr>
      <vt:lpstr>Excite photo-CIDNP with LED</vt:lpstr>
      <vt:lpstr>PowerPoint Presentation</vt:lpstr>
      <vt:lpstr>Chances in Sensitivity Enhancement through photo-CIDNP</vt:lpstr>
      <vt:lpstr>To Do</vt:lpstr>
      <vt:lpstr>Roland</vt:lpstr>
      <vt:lpstr>The photo-CIDNP group</vt:lpstr>
      <vt:lpstr>PowerPoint Presentation</vt:lpstr>
      <vt:lpstr>Switzerland: The NMR world power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Group_Seminar_Segawa_20221103</dc:title>
  <dc:creator>Takuya Segawa</dc:creator>
  <cp:lastModifiedBy>Takuya Segawa</cp:lastModifiedBy>
  <cp:revision>532</cp:revision>
  <dcterms:created xsi:type="dcterms:W3CDTF">2021-11-11T11:20:53Z</dcterms:created>
  <dcterms:modified xsi:type="dcterms:W3CDTF">2022-11-03T08:50:37Z</dcterms:modified>
</cp:coreProperties>
</file>